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s/slide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4.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8" r:id="rId2"/>
    <p:sldId id="259" r:id="rId3"/>
    <p:sldId id="279" r:id="rId4"/>
    <p:sldId id="261" r:id="rId5"/>
    <p:sldId id="262" r:id="rId6"/>
    <p:sldId id="264" r:id="rId7"/>
    <p:sldId id="277" r:id="rId8"/>
    <p:sldId id="266" r:id="rId9"/>
    <p:sldId id="278" r:id="rId10"/>
    <p:sldId id="268" r:id="rId11"/>
    <p:sldId id="269" r:id="rId12"/>
    <p:sldId id="270" r:id="rId13"/>
    <p:sldId id="271" r:id="rId14"/>
    <p:sldId id="273" r:id="rId15"/>
    <p:sldId id="274" r:id="rId16"/>
    <p:sldId id="275"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맑은 고딕" panose="020B0503020000020004" pitchFamily="34" charset="-12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5120" autoAdjust="0"/>
  </p:normalViewPr>
  <p:slideViewPr>
    <p:cSldViewPr>
      <p:cViewPr varScale="1">
        <p:scale>
          <a:sx n="56" d="100"/>
          <a:sy n="56" d="100"/>
        </p:scale>
        <p:origin x="100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60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 Id="rId30"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 Oz | SpaceIL" userId="d6c80f58-df72-4793-8be1-546e5b258153" providerId="ADAL" clId="{21263948-9446-4E53-AEAA-AD1C8DE8816F}"/>
    <pc:docChg chg="delSld modSld sldOrd">
      <pc:chgData name="Shir Oz | SpaceIL" userId="d6c80f58-df72-4793-8be1-546e5b258153" providerId="ADAL" clId="{21263948-9446-4E53-AEAA-AD1C8DE8816F}" dt="2023-04-03T12:57:35.005" v="6" actId="47"/>
      <pc:docMkLst>
        <pc:docMk/>
      </pc:docMkLst>
      <pc:sldChg chg="del ord">
        <pc:chgData name="Shir Oz | SpaceIL" userId="d6c80f58-df72-4793-8be1-546e5b258153" providerId="ADAL" clId="{21263948-9446-4E53-AEAA-AD1C8DE8816F}" dt="2023-04-03T12:57:35.005" v="6" actId="47"/>
        <pc:sldMkLst>
          <pc:docMk/>
          <pc:sldMk cId="0" sldId="256"/>
        </pc:sldMkLst>
      </pc:sldChg>
      <pc:sldChg chg="del ord">
        <pc:chgData name="Shir Oz | SpaceIL" userId="d6c80f58-df72-4793-8be1-546e5b258153" providerId="ADAL" clId="{21263948-9446-4E53-AEAA-AD1C8DE8816F}" dt="2023-04-03T12:57:34.003" v="5" actId="47"/>
        <pc:sldMkLst>
          <pc:docMk/>
          <pc:sldMk cId="0" sldId="257"/>
        </pc:sldMkLst>
      </pc:sldChg>
      <pc:sldChg chg="del">
        <pc:chgData name="Shir Oz | SpaceIL" userId="d6c80f58-df72-4793-8be1-546e5b258153" providerId="ADAL" clId="{21263948-9446-4E53-AEAA-AD1C8DE8816F}" dt="2023-04-03T12:57:32.923" v="4" actId="47"/>
        <pc:sldMkLst>
          <pc:docMk/>
          <pc:sldMk cId="0"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964EF377-49BB-4AB4-B584-2EE105EAE98E}" type="datetimeFigureOut">
              <a:rPr lang="he-IL" smtClean="0"/>
              <a:t>כ"ו/ניסן/תשפ"ג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A435F21-CB08-4BF0-9E98-B7C701DD51C7}" type="slidenum">
              <a:rPr lang="he-IL" smtClean="0"/>
              <a:t>‹#›</a:t>
            </a:fld>
            <a:endParaRPr lang="he-IL"/>
          </a:p>
        </p:txBody>
      </p:sp>
    </p:spTree>
    <p:extLst>
      <p:ext uri="{BB962C8B-B14F-4D97-AF65-F5344CB8AC3E}">
        <p14:creationId xmlns:p14="http://schemas.microsoft.com/office/powerpoint/2010/main" val="218984658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TeamSpaceI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youtube.com/watch?v=06ebUKTsOso&amp;t=39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smtClean="0">
                <a:solidFill>
                  <a:schemeClr val="bg1"/>
                </a:solidFill>
              </a:rPr>
              <a:t>ליל יורי נחגג בכל העולם כמחווה ליורי </a:t>
            </a:r>
            <a:r>
              <a:rPr lang="he-IL" dirty="0" err="1" smtClean="0">
                <a:solidFill>
                  <a:schemeClr val="bg1"/>
                </a:solidFill>
              </a:rPr>
              <a:t>גגארין</a:t>
            </a:r>
            <a:r>
              <a:rPr lang="he-IL" dirty="0" smtClean="0">
                <a:solidFill>
                  <a:schemeClr val="bg1"/>
                </a:solidFill>
              </a:rPr>
              <a:t>, האדם הראשון בהיסטוריה שהגיע </a:t>
            </a:r>
            <a:r>
              <a:rPr lang="he-IL" dirty="0" smtClean="0">
                <a:solidFill>
                  <a:schemeClr val="bg1"/>
                </a:solidFill>
              </a:rPr>
              <a:t>לחלל (קוסמונאוט)</a:t>
            </a:r>
            <a:r>
              <a:rPr lang="he-IL" sz="1200" kern="1200" baseline="0" dirty="0" smtClean="0">
                <a:solidFill>
                  <a:schemeClr val="tx1"/>
                </a:solidFill>
                <a:effectLst/>
                <a:latin typeface="+mn-lt"/>
                <a:ea typeface="+mn-ea"/>
                <a:cs typeface="+mn-cs"/>
              </a:rPr>
              <a:t>, </a:t>
            </a:r>
            <a:r>
              <a:rPr lang="he-IL" dirty="0" smtClean="0">
                <a:solidFill>
                  <a:schemeClr val="bg1"/>
                </a:solidFill>
              </a:rPr>
              <a:t>ב-12 </a:t>
            </a:r>
            <a:r>
              <a:rPr lang="he-IL" dirty="0" smtClean="0">
                <a:solidFill>
                  <a:schemeClr val="bg1"/>
                </a:solidFill>
              </a:rPr>
              <a:t>באפריל </a:t>
            </a:r>
            <a:r>
              <a:rPr lang="he-IL" dirty="0" smtClean="0">
                <a:solidFill>
                  <a:schemeClr val="bg1"/>
                </a:solidFill>
              </a:rPr>
              <a:t>1961.</a:t>
            </a:r>
            <a:r>
              <a:rPr lang="he-IL" baseline="0" dirty="0" smtClean="0">
                <a:solidFill>
                  <a:schemeClr val="bg1"/>
                </a:solidFill>
              </a:rPr>
              <a:t> </a:t>
            </a:r>
            <a:r>
              <a:rPr lang="he-IL" sz="1200" b="1" kern="1200" baseline="0" dirty="0" smtClean="0">
                <a:solidFill>
                  <a:schemeClr val="tx1"/>
                </a:solidFill>
                <a:effectLst/>
                <a:latin typeface="+mn-lt"/>
                <a:ea typeface="+mn-ea"/>
                <a:cs typeface="+mn-cs"/>
              </a:rPr>
              <a:t>זו</a:t>
            </a:r>
            <a:r>
              <a:rPr lang="he-IL" sz="1200" b="1" kern="1200" dirty="0" smtClean="0">
                <a:solidFill>
                  <a:schemeClr val="tx1"/>
                </a:solidFill>
                <a:effectLst/>
                <a:latin typeface="+mn-lt"/>
                <a:ea typeface="+mn-ea"/>
                <a:cs typeface="+mn-cs"/>
              </a:rPr>
              <a:t> אחת</a:t>
            </a:r>
            <a:r>
              <a:rPr lang="he-IL" sz="1200" b="1" kern="1200" baseline="0" dirty="0" smtClean="0">
                <a:solidFill>
                  <a:schemeClr val="tx1"/>
                </a:solidFill>
                <a:effectLst/>
                <a:latin typeface="+mn-lt"/>
                <a:ea typeface="+mn-ea"/>
                <a:cs typeface="+mn-cs"/>
              </a:rPr>
              <a:t> </a:t>
            </a:r>
            <a:r>
              <a:rPr lang="he-IL" sz="1200" b="1" kern="1200" dirty="0" smtClean="0">
                <a:solidFill>
                  <a:schemeClr val="tx1"/>
                </a:solidFill>
                <a:effectLst/>
                <a:latin typeface="+mn-lt"/>
                <a:ea typeface="+mn-ea"/>
                <a:cs typeface="+mn-cs"/>
              </a:rPr>
              <a:t>מנקודות הציון הרבות (עד לנחיתה על הירח) שבה ברית המועצות הקדימה את ארה"ב.</a:t>
            </a:r>
            <a:endParaRPr lang="en-US" b="1" dirty="0" smtClean="0"/>
          </a:p>
          <a:p>
            <a:pPr algn="r"/>
            <a:r>
              <a:rPr lang="he-IL" dirty="0" smtClean="0">
                <a:solidFill>
                  <a:schemeClr val="bg1"/>
                </a:solidFill>
              </a:rPr>
              <a:t>בסמוך </a:t>
            </a:r>
            <a:r>
              <a:rPr lang="he-IL" dirty="0" smtClean="0">
                <a:solidFill>
                  <a:schemeClr val="bg1"/>
                </a:solidFill>
              </a:rPr>
              <a:t>לתאריך זה ב-2019, הגיעה לירח החללית הישראלית בראשית. עמותת </a:t>
            </a:r>
            <a:r>
              <a:rPr lang="en-US" dirty="0" err="1" smtClean="0">
                <a:solidFill>
                  <a:schemeClr val="bg1"/>
                </a:solidFill>
              </a:rPr>
              <a:t>SpaceIL</a:t>
            </a:r>
            <a:r>
              <a:rPr lang="he-IL" dirty="0" smtClean="0">
                <a:solidFill>
                  <a:schemeClr val="bg1"/>
                </a:solidFill>
              </a:rPr>
              <a:t> וסוכנות החלל מובילות בסמוך לתאריכים אלה מספר אירועים ברחבי הארץ החוגגים את פריצת האנושות בתחום המדע והגעה לחלל בארץ </a:t>
            </a:r>
            <a:r>
              <a:rPr lang="he-IL" dirty="0" smtClean="0">
                <a:solidFill>
                  <a:schemeClr val="bg1"/>
                </a:solidFill>
              </a:rPr>
              <a:t>ובעולם,</a:t>
            </a:r>
            <a:r>
              <a:rPr lang="he-IL" baseline="0" dirty="0" smtClean="0">
                <a:solidFill>
                  <a:schemeClr val="bg1"/>
                </a:solidFill>
              </a:rPr>
              <a:t> </a:t>
            </a:r>
            <a:r>
              <a:rPr lang="he-IL" b="1" baseline="0" dirty="0" smtClean="0">
                <a:solidFill>
                  <a:schemeClr val="bg1"/>
                </a:solidFill>
              </a:rPr>
              <a:t>והשנה גם התעשייה האווירית הצטרפה.</a:t>
            </a:r>
            <a:endParaRPr lang="he-IL" b="1" dirty="0" smtClean="0">
              <a:solidFill>
                <a:schemeClr val="bg1"/>
              </a:solidFill>
            </a:endParaRPr>
          </a:p>
          <a:p>
            <a:pPr algn="r"/>
            <a:r>
              <a:rPr lang="he-IL" dirty="0" smtClean="0">
                <a:solidFill>
                  <a:schemeClr val="bg1"/>
                </a:solidFill>
              </a:rPr>
              <a:t>זוהי ההזדמנות נוספת להנגיש את תחום החלל לקהל הרחב דרך פעילויות חווייתיות ומעשירות במרכזי מדעים, בתי ספר, ומצפי כוכבים ברחבי הארץ. האירועים מתקיימים בשיתוף עמותת </a:t>
            </a:r>
            <a:r>
              <a:rPr lang="en-US" dirty="0" smtClean="0">
                <a:solidFill>
                  <a:schemeClr val="bg1"/>
                </a:solidFill>
              </a:rPr>
              <a:t>Space IL</a:t>
            </a:r>
            <a:r>
              <a:rPr lang="he-IL" dirty="0" smtClean="0">
                <a:solidFill>
                  <a:schemeClr val="bg1"/>
                </a:solidFill>
              </a:rPr>
              <a:t> העומלת בימים אלה על משימת בראשית 2</a:t>
            </a:r>
            <a:r>
              <a:rPr lang="he-IL" baseline="0" dirty="0" smtClean="0">
                <a:solidFill>
                  <a:schemeClr val="bg1"/>
                </a:solidFill>
              </a:rPr>
              <a:t> </a:t>
            </a:r>
            <a:r>
              <a:rPr lang="he-IL" baseline="0" dirty="0" smtClean="0">
                <a:solidFill>
                  <a:srgbClr val="FF0000"/>
                </a:solidFill>
              </a:rPr>
              <a:t>כאשר התעשיה </a:t>
            </a:r>
            <a:r>
              <a:rPr lang="he-IL" baseline="0" dirty="0" smtClean="0">
                <a:solidFill>
                  <a:srgbClr val="FF0000"/>
                </a:solidFill>
              </a:rPr>
              <a:t>האווירית </a:t>
            </a:r>
            <a:r>
              <a:rPr lang="he-IL" baseline="0" dirty="0" smtClean="0">
                <a:solidFill>
                  <a:srgbClr val="FF0000"/>
                </a:solidFill>
              </a:rPr>
              <a:t>מהווה הקבלן הראשי למשימה.</a:t>
            </a:r>
            <a:endParaRPr lang="he-IL" dirty="0" smtClean="0">
              <a:solidFill>
                <a:srgbClr val="FF0000"/>
              </a:solidFill>
            </a:endParaRPr>
          </a:p>
          <a:p>
            <a:pPr algn="r"/>
            <a:r>
              <a:rPr lang="he-IL" dirty="0" smtClean="0">
                <a:solidFill>
                  <a:schemeClr val="bg1"/>
                </a:solidFill>
              </a:rPr>
              <a:t>מטרתם של האירועים הנה הגברת החשיפה של הקהל הרחב ותלמידים לתחום החלל בישראל ובעולם, ולקדם ערכים של שיתוף פעולה בין תחומי מחקר/מגזרים/מדינות, תעוזה ופריצת גבולות חקר וסקרנות המובילה את האנושות להרחבת גבולות הידע.</a:t>
            </a:r>
            <a:endParaRPr lang="en-IL" dirty="0" smtClean="0">
              <a:solidFill>
                <a:schemeClr val="bg1"/>
              </a:solidFill>
            </a:endParaRPr>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1</a:t>
            </a:fld>
            <a:endParaRPr lang="he-IL"/>
          </a:p>
        </p:txBody>
      </p:sp>
    </p:spTree>
    <p:extLst>
      <p:ext uri="{BB962C8B-B14F-4D97-AF65-F5344CB8AC3E}">
        <p14:creationId xmlns:p14="http://schemas.microsoft.com/office/powerpoint/2010/main" val="1600324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rtl="1">
              <a:spcAft>
                <a:spcPct val="0"/>
              </a:spcAft>
              <a:buFont typeface="Arial" panose="020B0604020202020204" pitchFamily="34" charset="0"/>
              <a:buNone/>
              <a:tabLst>
                <a:tab pos="457200" algn="l"/>
              </a:tabLst>
            </a:pPr>
            <a:r>
              <a:rPr lang="he-IL" sz="1200" b="1" kern="1200" dirty="0" smtClean="0">
                <a:solidFill>
                  <a:schemeClr val="bg1"/>
                </a:solidFill>
                <a:latin typeface="Arial" panose="020B0604020202020204" pitchFamily="34" charset="0"/>
                <a:ea typeface="+mn-ea"/>
                <a:cs typeface="+mn-cs"/>
              </a:rPr>
              <a:t>למה חשוב שישראל תהיה בחלל?</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החלל הוא העתיד של כולנו וחשוב שמדינת ישראל תהיה בחזית הטכנולוגיה</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חקלאות מדייקת / איכות סביבה / חיזוי שריפות ונזקי אקלים</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שגשוג תעשיית היי-טק בשוק החלל – פתרונות ייחודיים</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בטחון לאומי</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יוקרה</a:t>
            </a:r>
          </a:p>
          <a:p>
            <a:pPr marL="0" marR="0" lvl="0" indent="0" rtl="1">
              <a:spcAft>
                <a:spcPct val="0"/>
              </a:spcAft>
              <a:buFont typeface="Arial" panose="020B0604020202020204" pitchFamily="34" charset="0"/>
              <a:buNone/>
              <a:tabLst>
                <a:tab pos="457200" algn="l"/>
              </a:tabLst>
            </a:pPr>
            <a:r>
              <a:rPr lang="he-IL" sz="1200" b="1" kern="1200" dirty="0" smtClean="0">
                <a:solidFill>
                  <a:schemeClr val="bg1"/>
                </a:solidFill>
                <a:latin typeface="Arial" panose="020B0604020202020204" pitchFamily="34" charset="0"/>
                <a:ea typeface="+mn-ea"/>
                <a:cs typeface="+mn-cs"/>
              </a:rPr>
              <a:t>ישראל בחלל עד היום:</a:t>
            </a:r>
          </a:p>
          <a:p>
            <a:pPr marL="0" marR="0" lvl="0" indent="0" rtl="1">
              <a:spcAft>
                <a:spcPct val="0"/>
              </a:spcAft>
              <a:buFont typeface="Arial" panose="020B0604020202020204" pitchFamily="34" charset="0"/>
              <a:buNone/>
              <a:tabLst>
                <a:tab pos="457200" algn="l"/>
              </a:tabLst>
            </a:pPr>
            <a:r>
              <a:rPr lang="he-IL" sz="1200" b="0" kern="1200" dirty="0" smtClean="0">
                <a:solidFill>
                  <a:schemeClr val="bg1"/>
                </a:solidFill>
                <a:latin typeface="Arial" panose="020B0604020202020204" pitchFamily="34" charset="0"/>
                <a:ea typeface="+mn-ea"/>
                <a:cs typeface="+mn-cs"/>
              </a:rPr>
              <a:t>בשנת 1988 מדינת ישראל הפכה למדינה ה8 בעולם עם עצמאות חללית מלאה. </a:t>
            </a:r>
          </a:p>
          <a:p>
            <a:pPr marL="0" marR="0" lvl="0" indent="0" rtl="1">
              <a:spcAft>
                <a:spcPct val="0"/>
              </a:spcAft>
              <a:buFont typeface="Arial" panose="020B0604020202020204" pitchFamily="34" charset="0"/>
              <a:buNone/>
              <a:tabLst>
                <a:tab pos="457200" algn="l"/>
              </a:tabLst>
            </a:pPr>
            <a:r>
              <a:rPr lang="he-IL" sz="1200" b="1" kern="1200" dirty="0" smtClean="0">
                <a:solidFill>
                  <a:schemeClr val="bg1"/>
                </a:solidFill>
                <a:latin typeface="Arial" panose="020B0604020202020204" pitchFamily="34" charset="0"/>
                <a:ea typeface="+mn-ea"/>
                <a:cs typeface="+mn-cs"/>
              </a:rPr>
              <a:t>וזאת בזכות פעילות החלל של התעשייה האווירית. </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אילן רמון - אסטרונאוט של מדינת ישראל שוגר ב2003 ועם החזרה לכדור הארץ חווינו כולנו את האסון החללי הראשון שלנו כאומה. </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איתן סטיבה - אדם פרטי שהגשים חלום אישי שלו יחד עם בשיתוף  פעולה עם גופים רבים במדינת ישראל ותרם את הזמן שלו בחלל למדינת ישראל וקיים ניסויים רבים שתרמו למדינת ישראל ולאנושות</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לווייני תע"א -</a:t>
            </a:r>
            <a:r>
              <a:rPr lang="he-IL" sz="1200" kern="1200" baseline="0" dirty="0" smtClean="0">
                <a:solidFill>
                  <a:schemeClr val="bg1"/>
                </a:solidFill>
                <a:latin typeface="Arial" panose="020B0604020202020204" pitchFamily="34" charset="0"/>
                <a:ea typeface="+mn-ea"/>
                <a:cs typeface="+mn-cs"/>
              </a:rPr>
              <a:t> </a:t>
            </a:r>
            <a:r>
              <a:rPr lang="he-IL" sz="1200" kern="1200" dirty="0" smtClean="0">
                <a:solidFill>
                  <a:schemeClr val="bg1"/>
                </a:solidFill>
                <a:latin typeface="Arial" panose="020B0604020202020204" pitchFamily="34" charset="0"/>
                <a:ea typeface="+mn-ea"/>
                <a:cs typeface="+mn-cs"/>
              </a:rPr>
              <a:t>החל משנת 88 שיגרה תעשייה אווירית לחלל עשרות לוויינים לתצפית תקשורת ומחקר.</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 לאחרונה הוקמו חברות נוספות מלבד תעשייה אווירית ושיגרו או מתכננות לשגר לוויינים זעירים נוספים לחלל.</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בראשית 1 ו 2- בראשית 1 שוגרה ב2019 אך לצערנו לא הצליחה לנחות כמתוכנן. כעת מהנדסות ומהנדסי התעשייה האווירית פועלים על תכנון משימת בראשית 2 שבה אמורות לנחות 2 נחתות על הירח וחללית נוספת שתמשיך להקיפו. </a:t>
            </a:r>
          </a:p>
          <a:p>
            <a:pPr marL="171450" marR="0" lvl="0" indent="-171450" rtl="1">
              <a:spcAft>
                <a:spcPct val="0"/>
              </a:spcAft>
              <a:buFont typeface="Arial" panose="020B0604020202020204" pitchFamily="34" charset="0"/>
              <a:buChar char="•"/>
              <a:tabLst>
                <a:tab pos="457200" algn="l"/>
              </a:tabLst>
            </a:pPr>
            <a:r>
              <a:rPr lang="he-IL" sz="1200" kern="1200" dirty="0" smtClean="0">
                <a:solidFill>
                  <a:schemeClr val="bg1"/>
                </a:solidFill>
                <a:latin typeface="Arial" panose="020B0604020202020204" pitchFamily="34" charset="0"/>
                <a:ea typeface="+mn-ea"/>
                <a:cs typeface="+mn-cs"/>
              </a:rPr>
              <a:t>החתימה על ארטמיס </a:t>
            </a:r>
            <a:r>
              <a:rPr lang="en-US" sz="1200" kern="1200" dirty="0" smtClean="0">
                <a:solidFill>
                  <a:schemeClr val="bg1"/>
                </a:solidFill>
                <a:latin typeface="Arial" panose="020B0604020202020204" pitchFamily="34" charset="0"/>
                <a:ea typeface="+mn-ea"/>
                <a:cs typeface="+mn-cs"/>
              </a:rPr>
              <a:t>Artemis)</a:t>
            </a:r>
            <a:r>
              <a:rPr lang="he-IL" sz="1200" kern="1200" dirty="0" smtClean="0">
                <a:solidFill>
                  <a:schemeClr val="bg1"/>
                </a:solidFill>
                <a:latin typeface="Arial" panose="020B0604020202020204" pitchFamily="34" charset="0"/>
                <a:ea typeface="+mn-ea"/>
                <a:cs typeface="+mn-cs"/>
              </a:rPr>
              <a:t>) - פרויקט בינלאומי בהובלת האמריקאים לחזרה לירח בשנים הקרובות בהמשך למאדים - סוכנות החלל הישראלית הצטרפה אליו לפני כשנה וחברות ישראליות אמורות לקחת חלק בפרויקט בומבסטי זה. </a:t>
            </a:r>
            <a:r>
              <a:rPr lang="he-IL" sz="1200" b="1" kern="1200" dirty="0" smtClean="0">
                <a:solidFill>
                  <a:schemeClr val="bg1"/>
                </a:solidFill>
                <a:latin typeface="Arial" panose="020B0604020202020204" pitchFamily="34" charset="0"/>
                <a:ea typeface="+mn-ea"/>
                <a:cs typeface="+mn-cs"/>
              </a:rPr>
              <a:t>רצוי</a:t>
            </a:r>
            <a:r>
              <a:rPr lang="he-IL" sz="1200" kern="1200" dirty="0" smtClean="0">
                <a:solidFill>
                  <a:schemeClr val="bg1"/>
                </a:solidFill>
                <a:latin typeface="Arial" panose="020B0604020202020204" pitchFamily="34" charset="0"/>
                <a:ea typeface="+mn-ea"/>
                <a:cs typeface="+mn-cs"/>
              </a:rPr>
              <a:t> </a:t>
            </a:r>
            <a:r>
              <a:rPr lang="he-IL" sz="1200" b="1" kern="1200" dirty="0" smtClean="0">
                <a:solidFill>
                  <a:schemeClr val="bg1"/>
                </a:solidFill>
                <a:latin typeface="Arial" panose="020B0604020202020204" pitchFamily="34" charset="0"/>
                <a:ea typeface="+mn-ea"/>
                <a:cs typeface="+mn-cs"/>
              </a:rPr>
              <a:t>להרחיב על הפרויקט,</a:t>
            </a:r>
            <a:r>
              <a:rPr lang="he-IL" sz="1200" b="1" kern="1200" baseline="0" dirty="0" smtClean="0">
                <a:solidFill>
                  <a:schemeClr val="bg1"/>
                </a:solidFill>
                <a:latin typeface="Arial" panose="020B0604020202020204" pitchFamily="34" charset="0"/>
                <a:ea typeface="+mn-ea"/>
                <a:cs typeface="+mn-cs"/>
              </a:rPr>
              <a:t> ניתן מאתר סוכנות החלל </a:t>
            </a:r>
            <a:r>
              <a:rPr lang="en-US" sz="1200" b="0" kern="1200" baseline="0" dirty="0" smtClean="0">
                <a:solidFill>
                  <a:schemeClr val="bg1"/>
                </a:solidFill>
                <a:latin typeface="Arial" panose="020B0604020202020204" pitchFamily="34" charset="0"/>
                <a:ea typeface="+mn-ea"/>
                <a:cs typeface="+mn-cs"/>
              </a:rPr>
              <a:t>https://www.space.gov.il/%D7%AA%D7%92%D7%99%D7%95%D7%AA/%D7%AA%D7%95%D7%9B%D7%A0%D7%99%D7%AA-%D7%90%D7%A8%D7%98%D7%9E%D7%99%D7%A1</a:t>
            </a:r>
          </a:p>
          <a:p>
            <a:pPr marL="171450" marR="0" lvl="0" indent="-171450" rtl="1">
              <a:spcAft>
                <a:spcPct val="0"/>
              </a:spcAft>
              <a:buFont typeface="Arial" panose="020B0604020202020204" pitchFamily="34" charset="0"/>
              <a:buChar char="•"/>
              <a:tabLst>
                <a:tab pos="457200" algn="l"/>
              </a:tabLst>
            </a:pPr>
            <a:r>
              <a:rPr lang="he-IL" sz="1200" b="1" kern="1200" baseline="0" dirty="0" smtClean="0">
                <a:solidFill>
                  <a:schemeClr val="bg1"/>
                </a:solidFill>
                <a:latin typeface="Arial" panose="020B0604020202020204" pitchFamily="34" charset="0"/>
                <a:ea typeface="+mn-ea"/>
                <a:cs typeface="+mn-cs"/>
              </a:rPr>
              <a:t>סרטון שמציג את צוות האסטרונאוטים במידה ותרצו להקרין - </a:t>
            </a:r>
            <a:r>
              <a:rPr lang="en-US" sz="1200" b="0" kern="1200" baseline="0" dirty="0" smtClean="0">
                <a:solidFill>
                  <a:schemeClr val="bg1"/>
                </a:solidFill>
                <a:latin typeface="Arial" panose="020B0604020202020204" pitchFamily="34" charset="0"/>
                <a:ea typeface="+mn-ea"/>
                <a:cs typeface="+mn-cs"/>
              </a:rPr>
              <a:t>https://youtu.be/lPyl6d2FJGw</a:t>
            </a:r>
            <a:r>
              <a:rPr lang="he-IL" sz="1200" b="0" kern="1200" baseline="0" dirty="0" smtClean="0">
                <a:solidFill>
                  <a:schemeClr val="bg1"/>
                </a:solidFill>
                <a:latin typeface="Arial" panose="020B0604020202020204" pitchFamily="34" charset="0"/>
                <a:ea typeface="+mn-ea"/>
                <a:cs typeface="+mn-cs"/>
              </a:rPr>
              <a:t> </a:t>
            </a:r>
            <a:endParaRPr lang="he-IL" sz="1200" b="0" dirty="0" smtClean="0">
              <a:solidFill>
                <a:schemeClr val="bg1"/>
              </a:solidFill>
              <a:latin typeface="Arial" panose="020B0604020202020204" pitchFamily="34" charset="0"/>
              <a:cs typeface="+mn-cs"/>
            </a:endParaRPr>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10</a:t>
            </a:fld>
            <a:endParaRPr lang="he-IL"/>
          </a:p>
        </p:txBody>
      </p:sp>
    </p:spTree>
    <p:extLst>
      <p:ext uri="{BB962C8B-B14F-4D97-AF65-F5344CB8AC3E}">
        <p14:creationId xmlns:p14="http://schemas.microsoft.com/office/powerpoint/2010/main" val="1231602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fontAlgn="base"/>
            <a:r>
              <a:rPr lang="he-IL" b="0" i="0" dirty="0" smtClean="0">
                <a:solidFill>
                  <a:srgbClr val="FFFFFF"/>
                </a:solidFill>
                <a:effectLst/>
                <a:latin typeface="Arial" panose="020B0604020202020204" pitchFamily="34" charset="0"/>
              </a:rPr>
              <a:t>בראשית 1 היא החללית הישראלית הראשונה שנבנתה ע״י עמותת</a:t>
            </a:r>
            <a:r>
              <a:rPr lang="en-US" b="0" i="0" dirty="0" err="1" smtClean="0">
                <a:solidFill>
                  <a:srgbClr val="FFFFFF"/>
                </a:solidFill>
                <a:effectLst/>
                <a:latin typeface="Arial" panose="020B0604020202020204" pitchFamily="34" charset="0"/>
              </a:rPr>
              <a:t>SpaceIL</a:t>
            </a:r>
            <a:r>
              <a:rPr lang="en-US" b="0" i="0" dirty="0" smtClean="0">
                <a:solidFill>
                  <a:srgbClr val="FFFFFF"/>
                </a:solidFill>
                <a:effectLst/>
                <a:latin typeface="Arial" panose="020B0604020202020204" pitchFamily="34" charset="0"/>
              </a:rPr>
              <a:t> </a:t>
            </a:r>
            <a:r>
              <a:rPr lang="he-IL" b="0" i="0" dirty="0" smtClean="0">
                <a:solidFill>
                  <a:srgbClr val="FFFFFF"/>
                </a:solidFill>
                <a:effectLst/>
                <a:latin typeface="Arial" panose="020B0604020202020204" pitchFamily="34" charset="0"/>
              </a:rPr>
              <a:t> ובשיתוף התעשייה האווירית. </a:t>
            </a:r>
          </a:p>
          <a:p>
            <a:pPr algn="r" rtl="1" fontAlgn="base"/>
            <a:r>
              <a:rPr lang="he-IL" b="0" i="0" dirty="0" smtClean="0">
                <a:solidFill>
                  <a:srgbClr val="FFFFFF"/>
                </a:solidFill>
                <a:effectLst/>
                <a:latin typeface="Arial" panose="020B0604020202020204" pitchFamily="34" charset="0"/>
              </a:rPr>
              <a:t>בראשית שוגרה לחלל ב22 לפברואר 2019 ולכדה את הירח חודש וחצי לאחר מכן ב4 לאפריל. </a:t>
            </a:r>
          </a:p>
          <a:p>
            <a:pPr algn="r" rtl="1" fontAlgn="base"/>
            <a:r>
              <a:rPr lang="he-IL" b="0" i="0" dirty="0" smtClean="0">
                <a:solidFill>
                  <a:srgbClr val="FFFFFF"/>
                </a:solidFill>
                <a:effectLst/>
                <a:latin typeface="Arial" panose="020B0604020202020204" pitchFamily="34" charset="0"/>
              </a:rPr>
              <a:t>שבוע אחרי לכידת הירח, החללית קיבלה פקודה מחדר הבקרה ביהוד והחלה בתהליך הנחיתה על הירח. במהלך תהליך הנחיתה התגלו מספר כשלים שהובילו לנחיתה קשה במהירות של 1 ק״מ </a:t>
            </a:r>
            <a:r>
              <a:rPr lang="he-IL" b="0" i="0" dirty="0" err="1" smtClean="0">
                <a:solidFill>
                  <a:srgbClr val="FFFFFF"/>
                </a:solidFill>
                <a:effectLst/>
                <a:latin typeface="Arial" panose="020B0604020202020204" pitchFamily="34" charset="0"/>
              </a:rPr>
              <a:t>לשניה</a:t>
            </a:r>
            <a:r>
              <a:rPr lang="he-IL" b="0" i="0" dirty="0" smtClean="0">
                <a:solidFill>
                  <a:srgbClr val="FFFFFF"/>
                </a:solidFill>
                <a:effectLst/>
                <a:latin typeface="Arial" panose="020B0604020202020204" pitchFamily="34" charset="0"/>
              </a:rPr>
              <a:t> על קרקע הירח.</a:t>
            </a:r>
          </a:p>
          <a:p>
            <a:pPr algn="r" rtl="1" fontAlgn="base"/>
            <a:r>
              <a:rPr lang="he-IL" b="0" i="0" dirty="0" smtClean="0">
                <a:solidFill>
                  <a:srgbClr val="FFFFFF"/>
                </a:solidFill>
                <a:effectLst/>
                <a:latin typeface="Arial" panose="020B0604020202020204" pitchFamily="34" charset="0"/>
              </a:rPr>
              <a:t>הישגיה של החללית בראשית:</a:t>
            </a:r>
          </a:p>
          <a:p>
            <a:pPr marL="228600" indent="-228600" algn="r" rtl="1" fontAlgn="base">
              <a:buAutoNum type="arabicPeriod"/>
            </a:pPr>
            <a:r>
              <a:rPr lang="he-IL" b="0" i="0" dirty="0" smtClean="0">
                <a:solidFill>
                  <a:srgbClr val="FFFFFF"/>
                </a:solidFill>
                <a:effectLst/>
                <a:latin typeface="Arial" panose="020B0604020202020204" pitchFamily="34" charset="0"/>
              </a:rPr>
              <a:t>החללית הפרטית הראשונה לירח</a:t>
            </a:r>
          </a:p>
          <a:p>
            <a:pPr algn="r" rtl="1" fontAlgn="base"/>
            <a:r>
              <a:rPr lang="he-IL" b="0" i="0" dirty="0" smtClean="0">
                <a:solidFill>
                  <a:srgbClr val="FFFFFF"/>
                </a:solidFill>
                <a:effectLst/>
                <a:latin typeface="Arial" panose="020B0604020202020204" pitchFamily="34" charset="0"/>
              </a:rPr>
              <a:t>2. החללית הישראלית הראשונה לירח</a:t>
            </a:r>
          </a:p>
          <a:p>
            <a:pPr algn="r" rtl="1" fontAlgn="base"/>
            <a:r>
              <a:rPr lang="he-IL" b="0" i="0" dirty="0" smtClean="0">
                <a:solidFill>
                  <a:srgbClr val="FFFFFF"/>
                </a:solidFill>
                <a:effectLst/>
                <a:latin typeface="Arial" panose="020B0604020202020204" pitchFamily="34" charset="0"/>
              </a:rPr>
              <a:t>3. שמה את ישראל על המפה כמדינה השביעית שהגיעה לירח</a:t>
            </a:r>
          </a:p>
          <a:p>
            <a:pPr marL="0" marR="0" lvl="0" indent="0" algn="r" defTabSz="914400" rtl="1" eaLnBrk="1" fontAlgn="base" latinLnBrk="0" hangingPunct="1">
              <a:lnSpc>
                <a:spcPct val="100000"/>
              </a:lnSpc>
              <a:spcBef>
                <a:spcPct val="0"/>
              </a:spcBef>
              <a:spcAft>
                <a:spcPct val="0"/>
              </a:spcAft>
              <a:buClrTx/>
              <a:buSzTx/>
              <a:buFontTx/>
              <a:buNone/>
              <a:defRPr/>
            </a:pPr>
            <a:r>
              <a:rPr lang="he-IL" b="0" i="0" dirty="0" smtClean="0">
                <a:solidFill>
                  <a:srgbClr val="FFFFFF"/>
                </a:solidFill>
                <a:effectLst/>
                <a:latin typeface="Arial" panose="020B0604020202020204" pitchFamily="34" charset="0"/>
              </a:rPr>
              <a:t>4. החללית הקטנה ביותר למשימות חלל עמוק</a:t>
            </a:r>
          </a:p>
          <a:p>
            <a:pPr algn="r" rtl="1" fontAlgn="base"/>
            <a:r>
              <a:rPr lang="he-IL" b="0" i="0" dirty="0" smtClean="0">
                <a:solidFill>
                  <a:srgbClr val="FFFFFF"/>
                </a:solidFill>
                <a:effectLst/>
                <a:latin typeface="Arial" panose="020B0604020202020204" pitchFamily="34" charset="0"/>
              </a:rPr>
              <a:t>5. החללית הזולה ביותר מכל פרויקט דומה</a:t>
            </a:r>
          </a:p>
          <a:p>
            <a:pPr algn="r" rtl="1" fontAlgn="base"/>
            <a:endParaRPr lang="he-IL" b="0" i="0" dirty="0" smtClean="0">
              <a:solidFill>
                <a:srgbClr val="FFFFFF"/>
              </a:solidFill>
              <a:effectLst/>
              <a:latin typeface="Arial" panose="020B0604020202020204" pitchFamily="34" charset="0"/>
            </a:endParaRPr>
          </a:p>
          <a:p>
            <a:pPr algn="r" rtl="1" fontAlgn="base"/>
            <a:r>
              <a:rPr lang="he-IL" sz="1200" kern="1200" dirty="0" smtClean="0">
                <a:solidFill>
                  <a:schemeClr val="tx1"/>
                </a:solidFill>
                <a:effectLst/>
                <a:latin typeface="+mn-lt"/>
                <a:ea typeface="+mn-ea"/>
                <a:cs typeface="+mn-cs"/>
              </a:rPr>
              <a:t>הפניה לדף יוטיוב של </a:t>
            </a:r>
            <a:r>
              <a:rPr lang="en-US" sz="1200" kern="1200" dirty="0" smtClean="0">
                <a:solidFill>
                  <a:schemeClr val="tx1"/>
                </a:solidFill>
                <a:effectLst/>
                <a:latin typeface="+mn-lt"/>
                <a:ea typeface="+mn-ea"/>
                <a:cs typeface="+mn-cs"/>
              </a:rPr>
              <a:t>SpaceIL</a:t>
            </a:r>
            <a:r>
              <a:rPr lang="he-IL"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3"/>
              </a:rPr>
              <a:t>https://www.youtube.com/@TeamSpaceIL</a:t>
            </a:r>
            <a:endParaRPr lang="he-IL" sz="1200" u="sng" kern="1200" dirty="0" smtClean="0">
              <a:solidFill>
                <a:schemeClr val="tx1"/>
              </a:solidFill>
              <a:effectLst/>
              <a:latin typeface="+mn-lt"/>
              <a:ea typeface="+mn-ea"/>
              <a:cs typeface="+mn-cs"/>
            </a:endParaRPr>
          </a:p>
          <a:p>
            <a:pPr marL="0" marR="0" lvl="0" indent="0" algn="r" defTabSz="914400" rtl="1" eaLnBrk="1" fontAlgn="base" latinLnBrk="0" hangingPunct="1">
              <a:lnSpc>
                <a:spcPct val="100000"/>
              </a:lnSpc>
              <a:spcBef>
                <a:spcPts val="0"/>
              </a:spcBef>
              <a:spcAft>
                <a:spcPts val="0"/>
              </a:spcAft>
              <a:buClrTx/>
              <a:buSzTx/>
              <a:buFontTx/>
              <a:buNone/>
              <a:tabLst/>
              <a:defRPr/>
            </a:pPr>
            <a:r>
              <a:rPr lang="he-IL" sz="1200" b="0" i="0" u="sng" kern="1200" dirty="0" smtClean="0">
                <a:solidFill>
                  <a:schemeClr val="tx1"/>
                </a:solidFill>
                <a:effectLst/>
                <a:latin typeface="+mn-lt"/>
                <a:ea typeface="+mn-ea"/>
                <a:cs typeface="+mn-cs"/>
              </a:rPr>
              <a:t>סרטון</a:t>
            </a:r>
            <a:r>
              <a:rPr lang="he-IL" sz="1200" b="0" i="0" u="sng" kern="1200" baseline="0" dirty="0" smtClean="0">
                <a:solidFill>
                  <a:schemeClr val="tx1"/>
                </a:solidFill>
                <a:effectLst/>
                <a:latin typeface="+mn-lt"/>
                <a:ea typeface="+mn-ea"/>
                <a:cs typeface="+mn-cs"/>
              </a:rPr>
              <a:t> מסכם לצפייה : </a:t>
            </a:r>
            <a:r>
              <a:rPr lang="en-US" sz="1200" u="sng" kern="1200" dirty="0" smtClean="0">
                <a:solidFill>
                  <a:schemeClr val="tx1"/>
                </a:solidFill>
                <a:effectLst/>
                <a:latin typeface="+mn-lt"/>
                <a:ea typeface="+mn-ea"/>
                <a:cs typeface="+mn-cs"/>
                <a:hlinkClick r:id="rId4"/>
              </a:rPr>
              <a:t>https://www.youtube.com/watch?v=06ebUKTsOso&amp;t=39s</a:t>
            </a:r>
            <a:endParaRPr lang="en-US" sz="1200" kern="1200" dirty="0" smtClean="0">
              <a:solidFill>
                <a:schemeClr val="tx1"/>
              </a:solidFill>
              <a:effectLst/>
              <a:latin typeface="+mn-lt"/>
              <a:ea typeface="+mn-ea"/>
              <a:cs typeface="+mn-cs"/>
            </a:endParaRPr>
          </a:p>
          <a:p>
            <a:pPr algn="r" rtl="1" fontAlgn="base"/>
            <a:endParaRPr lang="he-IL" b="0" i="0" dirty="0" smtClean="0">
              <a:solidFill>
                <a:srgbClr val="FFFFFF"/>
              </a:solidFill>
              <a:effectLst/>
              <a:latin typeface="Arial" panose="020B0604020202020204" pitchFamily="34" charset="0"/>
            </a:endParaRPr>
          </a:p>
          <a:p>
            <a:pPr algn="r" rtl="1" fontAlgn="base"/>
            <a:r>
              <a:rPr lang="he-IL" b="0" i="0" dirty="0" smtClean="0">
                <a:solidFill>
                  <a:srgbClr val="FFFFFF"/>
                </a:solidFill>
                <a:effectLst/>
                <a:latin typeface="Arial" panose="020B0604020202020204" pitchFamily="34" charset="0"/>
              </a:rPr>
              <a:t>שאלה אפשרית שתעלה מהקהל:</a:t>
            </a:r>
          </a:p>
          <a:p>
            <a:pPr marL="0" marR="0" lvl="0" indent="0" algn="r" defTabSz="914400" rtl="1" eaLnBrk="1" fontAlgn="base"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מה </a:t>
            </a:r>
            <a:r>
              <a:rPr lang="he-IL" sz="1200" kern="1200" dirty="0" err="1" smtClean="0">
                <a:solidFill>
                  <a:schemeClr val="tx1"/>
                </a:solidFill>
                <a:effectLst/>
                <a:latin typeface="+mn-lt"/>
                <a:ea typeface="+mn-ea"/>
                <a:cs typeface="+mn-cs"/>
              </a:rPr>
              <a:t>היתה</a:t>
            </a:r>
            <a:r>
              <a:rPr lang="he-IL" sz="1200" kern="1200" dirty="0" smtClean="0">
                <a:solidFill>
                  <a:schemeClr val="tx1"/>
                </a:solidFill>
                <a:effectLst/>
                <a:latin typeface="+mn-lt"/>
                <a:ea typeface="+mn-ea"/>
                <a:cs typeface="+mn-cs"/>
              </a:rPr>
              <a:t> התקלה בבראשית 1 ומדוע היא לא נחתה כמו שצריך? – לצערנו במהלך תהליך הנחיתה של בראשית 1 בוצע בשוגג אתחול למחשב ע"י הצוות של </a:t>
            </a:r>
            <a:r>
              <a:rPr lang="en-US" sz="1200" kern="1200" dirty="0" smtClean="0">
                <a:solidFill>
                  <a:schemeClr val="tx1"/>
                </a:solidFill>
                <a:effectLst/>
                <a:latin typeface="+mn-lt"/>
                <a:ea typeface="+mn-ea"/>
                <a:cs typeface="+mn-cs"/>
              </a:rPr>
              <a:t>SPACE IL</a:t>
            </a:r>
            <a:r>
              <a:rPr lang="he-IL" sz="1200" kern="1200" dirty="0" smtClean="0">
                <a:solidFill>
                  <a:schemeClr val="tx1"/>
                </a:solidFill>
                <a:effectLst/>
                <a:latin typeface="+mn-lt"/>
                <a:ea typeface="+mn-ea"/>
                <a:cs typeface="+mn-cs"/>
              </a:rPr>
              <a:t>. האתחול סגר את המנועים שניסו להאט את החללית לקראת הנחיתה וכשהם נדלקו מחדש זה כבר היה קרוב מדי לפני הקרקע של הירח והחללית לא הספיקה לבלום.</a:t>
            </a:r>
            <a:endParaRPr lang="en-US" sz="1200" kern="1200" dirty="0" smtClean="0">
              <a:solidFill>
                <a:schemeClr val="tx1"/>
              </a:solidFill>
              <a:effectLst/>
              <a:latin typeface="+mn-lt"/>
              <a:ea typeface="+mn-ea"/>
              <a:cs typeface="+mn-cs"/>
            </a:endParaRPr>
          </a:p>
          <a:p>
            <a:pPr algn="r" rtl="1" fontAlgn="base"/>
            <a:endParaRPr lang="he-IL" b="0" i="0" dirty="0">
              <a:solidFill>
                <a:srgbClr val="FFFFFF"/>
              </a:solidFill>
              <a:effectLst/>
              <a:latin typeface="Arial" panose="020B0604020202020204" pitchFamily="34" charset="0"/>
            </a:endParaRPr>
          </a:p>
          <a:p>
            <a:pPr marL="228600" indent="-228600" algn="r" rtl="1" fontAlgn="base">
              <a:buAutoNum type="arabicPeriod"/>
            </a:pPr>
            <a:endParaRPr lang="he-IL" b="0" i="0" dirty="0">
              <a:solidFill>
                <a:srgbClr val="FFFFFF"/>
              </a:solidFill>
              <a:effectLst/>
              <a:latin typeface="Arial" panose="020B0604020202020204" pitchFamily="34" charset="0"/>
            </a:endParaRPr>
          </a:p>
          <a:p>
            <a:pPr algn="r" rtl="1" fontAlgn="base"/>
            <a:endParaRPr lang="he-IL" b="0" i="0" dirty="0">
              <a:solidFill>
                <a:srgbClr val="FFFFFF"/>
              </a:solidFill>
              <a:effectLst/>
              <a:latin typeface="Arial" panose="020B0604020202020204" pitchFamily="34" charset="0"/>
            </a:endParaRPr>
          </a:p>
          <a:p>
            <a:endParaRPr lang="en-IL" dirty="0"/>
          </a:p>
        </p:txBody>
      </p:sp>
      <p:sp>
        <p:nvSpPr>
          <p:cNvPr id="4" name="מציין מיקום של מספר שקופית 3"/>
          <p:cNvSpPr>
            <a:spLocks noGrp="1"/>
          </p:cNvSpPr>
          <p:nvPr>
            <p:ph type="sldNum" sz="quarter" idx="5"/>
          </p:nvPr>
        </p:nvSpPr>
        <p:spPr/>
        <p:txBody>
          <a:bodyPr/>
          <a:lstStyle/>
          <a:p>
            <a:fld id="{054841EA-A09B-4050-AC1F-E0F550E91C17}" type="slidenum">
              <a:rPr lang="en-IL" smtClean="0"/>
              <a:t>11</a:t>
            </a:fld>
            <a:endParaRPr lang="en-IL"/>
          </a:p>
        </p:txBody>
      </p:sp>
    </p:spTree>
    <p:extLst>
      <p:ext uri="{BB962C8B-B14F-4D97-AF65-F5344CB8AC3E}">
        <p14:creationId xmlns:p14="http://schemas.microsoft.com/office/powerpoint/2010/main" val="19864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he-IL" dirty="0" smtClean="0"/>
              <a:t>בראשית-2 מהווה קפיצת מדרגה במורכבות ביחס לבראשית-1.</a:t>
            </a:r>
          </a:p>
          <a:p>
            <a:pPr rtl="0"/>
            <a:r>
              <a:rPr lang="he-IL" dirty="0" smtClean="0"/>
              <a:t>משימת בראשית2 מורכבת משלוש חלליות: 2 נחתות + מקפת, שישוגרו </a:t>
            </a:r>
            <a:r>
              <a:rPr lang="he-IL" dirty="0" err="1" smtClean="0"/>
              <a:t>מכדה"א</a:t>
            </a:r>
            <a:r>
              <a:rPr lang="he-IL" dirty="0" smtClean="0"/>
              <a:t> לירח כחללית אחת.</a:t>
            </a:r>
          </a:p>
          <a:p>
            <a:pPr rtl="0"/>
            <a:r>
              <a:rPr lang="he-IL" dirty="0" smtClean="0"/>
              <a:t>מה ההבדל בין מקפת לנחתת?</a:t>
            </a:r>
          </a:p>
          <a:p>
            <a:pPr rtl="0"/>
            <a:r>
              <a:rPr lang="he-IL" dirty="0" smtClean="0"/>
              <a:t>"מקפת" כשמה כן היא, חללית אשר תמשיך להקיף את הירח לתקופת זמן ארוכה</a:t>
            </a:r>
          </a:p>
          <a:p>
            <a:pPr rtl="0"/>
            <a:r>
              <a:rPr lang="he-IL" dirty="0" smtClean="0"/>
              <a:t>"נחתת" היא החללית אשר אמורה לנחות על גבי הירח בשני אתרי נחיתה נפרדים.</a:t>
            </a:r>
          </a:p>
          <a:p>
            <a:pPr rtl="0"/>
            <a:r>
              <a:rPr lang="he-IL" dirty="0" smtClean="0"/>
              <a:t> </a:t>
            </a:r>
          </a:p>
          <a:p>
            <a:pPr rtl="0"/>
            <a:r>
              <a:rPr lang="he-IL" dirty="0" smtClean="0">
                <a:effectLst/>
              </a:rPr>
              <a:t>עם ההגעה לירח, שתי הנחתות ינחתו כל אחת בתורה באתר נחיתה נפרד: האחת בצד הנראה </a:t>
            </a:r>
            <a:r>
              <a:rPr lang="he-IL" dirty="0" err="1" smtClean="0">
                <a:effectLst/>
              </a:rPr>
              <a:t>מכדה"א</a:t>
            </a:r>
            <a:r>
              <a:rPr lang="he-IL" dirty="0" smtClean="0">
                <a:effectLst/>
              </a:rPr>
              <a:t>, והשנייה בצד הנסתר לנו, שם הרבה יותר קשה לנחות ועד היום רק סין הצליחה לנחות שם.</a:t>
            </a:r>
          </a:p>
          <a:p>
            <a:pPr rtl="0"/>
            <a:r>
              <a:rPr lang="he-IL" dirty="0" smtClean="0"/>
              <a:t> </a:t>
            </a:r>
          </a:p>
          <a:p>
            <a:pPr rtl="0"/>
            <a:r>
              <a:rPr lang="he-IL" dirty="0" smtClean="0"/>
              <a:t>לאחר סיום הנחיתות, תמשיך </a:t>
            </a:r>
            <a:r>
              <a:rPr lang="he-IL" dirty="0" err="1" smtClean="0"/>
              <a:t>המקפת</a:t>
            </a:r>
            <a:r>
              <a:rPr lang="he-IL" dirty="0" smtClean="0"/>
              <a:t> ("החללית האם") להקיף את הירח כלוויין למספר שנים נוספות, תוך מתן גישה לנתונים שלה משלל תחנות קרקע שיפרסו בישראל ובעולם.</a:t>
            </a:r>
          </a:p>
          <a:p>
            <a:pPr rtl="0"/>
            <a:r>
              <a:rPr lang="he-IL" u="sng" dirty="0" smtClean="0"/>
              <a:t>נשאל </a:t>
            </a:r>
            <a:r>
              <a:rPr lang="he-IL" dirty="0" smtClean="0"/>
              <a:t>- האם אתם יכולים לנחש מה הסיבה לקושי להנחית חללית בצד השני של הירח?</a:t>
            </a:r>
          </a:p>
          <a:p>
            <a:pPr rtl="0"/>
            <a:r>
              <a:rPr lang="he-IL" dirty="0" smtClean="0"/>
              <a:t>הסיבה שקשה להנחית חללית בצד הרחוק של הירח היא שאין לנו קו תקשורת ישיר- אם אני רוצה לשדר או לקלוט מידע הירח חוסם את התשדורת מהירח אלי. ולכן </a:t>
            </a:r>
            <a:r>
              <a:rPr lang="he-IL" dirty="0" err="1" smtClean="0"/>
              <a:t>המקפת</a:t>
            </a:r>
            <a:r>
              <a:rPr lang="he-IL" dirty="0" smtClean="0"/>
              <a:t> שלנו תממש כתחנת ממסר- היא תקבל את המידע מהנחתת ותשדר אותו לכדור הארץ בקו ראיה.</a:t>
            </a:r>
            <a:br>
              <a:rPr lang="he-IL" dirty="0" smtClean="0"/>
            </a:br>
            <a:r>
              <a:rPr lang="he-IL" dirty="0" smtClean="0"/>
              <a:t>אחרי הנחיתות הפרויקט ממשיך כאשר חללית האם ממשיכה להקיף את הירח מספר שנים ובמהלך ההקפה היא ממשיכה לשדר אליכם התלמידים והסטודנטים בארץ ובעולם מידע ישיר מהירח שבעזרתו ניתן לקיים פרויקטים חינוכיים ומדעיים.</a:t>
            </a:r>
          </a:p>
          <a:p>
            <a:pPr rtl="0"/>
            <a:r>
              <a:rPr lang="he-IL" dirty="0" smtClean="0"/>
              <a:t> </a:t>
            </a:r>
          </a:p>
          <a:p>
            <a:pPr rtl="0"/>
            <a:r>
              <a:rPr lang="he-IL" dirty="0" smtClean="0"/>
              <a:t>קטנה, חכמה וזולה</a:t>
            </a:r>
          </a:p>
          <a:p>
            <a:pPr rtl="0"/>
            <a:r>
              <a:rPr lang="he-IL" dirty="0" smtClean="0"/>
              <a:t>גובהה של החללית כ-1.4 מטר בלבד, קוטרה כ-2.8 מטר כשרגליה פרושות. מסת החללית כ- 1100 ק"ג. הדלק מהווה כ-75% ממשקל החללית. בלימת החללית במהלך הנחיתה תצרוך כשליש מכמות הדלק.</a:t>
            </a:r>
          </a:p>
          <a:p>
            <a:pPr rtl="0"/>
            <a:r>
              <a:rPr lang="he-IL" dirty="0" smtClean="0"/>
              <a:t>החללית של </a:t>
            </a:r>
            <a:r>
              <a:rPr lang="en-US" dirty="0" err="1" smtClean="0"/>
              <a:t>SpaceIL</a:t>
            </a:r>
            <a:r>
              <a:rPr lang="en-US" dirty="0" smtClean="0"/>
              <a:t> </a:t>
            </a:r>
            <a:r>
              <a:rPr lang="he-IL" dirty="0" smtClean="0"/>
              <a:t>לא רק קטנת </a:t>
            </a:r>
            <a:r>
              <a:rPr lang="he-IL" dirty="0" err="1" smtClean="0"/>
              <a:t>מימדים</a:t>
            </a:r>
            <a:r>
              <a:rPr lang="he-IL" dirty="0" smtClean="0"/>
              <a:t>, אלא גם זולה משמעותית ביחס למקובל בעולם ה </a:t>
            </a:r>
            <a:r>
              <a:rPr lang="en-US" dirty="0" smtClean="0"/>
              <a:t>deep space.</a:t>
            </a:r>
          </a:p>
          <a:p>
            <a:pPr rtl="0"/>
            <a:r>
              <a:rPr lang="en-US" dirty="0" smtClean="0"/>
              <a:t> </a:t>
            </a:r>
          </a:p>
          <a:p>
            <a:pPr rtl="0"/>
            <a:r>
              <a:rPr lang="he-IL" dirty="0" smtClean="0"/>
              <a:t>החלליות מצוידות ב-13 מצלמות סך </a:t>
            </a:r>
            <a:r>
              <a:rPr lang="he-IL" dirty="0" err="1" smtClean="0"/>
              <a:t>הכל</a:t>
            </a:r>
            <a:r>
              <a:rPr lang="he-IL" dirty="0" smtClean="0"/>
              <a:t>.</a:t>
            </a:r>
          </a:p>
          <a:p>
            <a:pPr rtl="0"/>
            <a:r>
              <a:rPr lang="he-IL" dirty="0" smtClean="0"/>
              <a:t> </a:t>
            </a:r>
          </a:p>
          <a:p>
            <a:pPr rtl="0"/>
            <a:r>
              <a:rPr lang="he-IL" dirty="0" err="1" smtClean="0">
                <a:effectLst/>
              </a:rPr>
              <a:t>מיכלי</a:t>
            </a:r>
            <a:r>
              <a:rPr lang="he-IL" dirty="0" smtClean="0">
                <a:effectLst/>
              </a:rPr>
              <a:t> הדלק והמחמצן הם שני הרכיבים שמרכיבים את ההודף.</a:t>
            </a:r>
          </a:p>
          <a:p>
            <a:pPr rtl="0"/>
            <a:r>
              <a:rPr lang="he-IL" dirty="0" smtClean="0">
                <a:effectLst/>
              </a:rPr>
              <a:t>הודף= דלק+ מחמצן. צריך את שניהם בשביל שתיווצר תגובה כימית ולהניע את המנוע. השילוב של דלק ומחמצן הוא יותר יעיל = עם אותה כמות של דלק + מחמצן אפשר לקבל יותר כוח במנוע.</a:t>
            </a:r>
          </a:p>
          <a:p>
            <a:pPr rtl="0"/>
            <a:endParaRPr lang="en-US" baseline="0" dirty="0" smtClean="0">
              <a:effectLst/>
            </a:endParaRPr>
          </a:p>
          <a:p>
            <a:pPr rtl="0"/>
            <a:r>
              <a:rPr lang="he-IL" baseline="0" dirty="0" smtClean="0">
                <a:effectLst/>
              </a:rPr>
              <a:t>שאלה אפשרית שתעלה מהקהל:</a:t>
            </a:r>
          </a:p>
          <a:p>
            <a:pPr rtl="0"/>
            <a:r>
              <a:rPr lang="he-IL" sz="1200" kern="1200" dirty="0" smtClean="0">
                <a:solidFill>
                  <a:schemeClr val="tx1"/>
                </a:solidFill>
                <a:effectLst/>
                <a:latin typeface="+mn-lt"/>
                <a:ea typeface="+mn-ea"/>
                <a:cs typeface="+mn-cs"/>
              </a:rPr>
              <a:t>כיצד אנחנו יכולים להיות בטוחים שבראשית 2 תצליח לנחות?  – אנחנו לא יכולים להיות בטוחים בכלום. כשעובדים בפרויקטים בקצה גבול הטכנולוגיה כל דבר קטן יכול להביא לכישלון המשימה. עם זאת, למדנו המון מהפעילות שלנו עם בראשית 1, הפקנו את הלקחים הנדרשים ואפילו הכפלנו את כמות ניסיונות הנחיתה (נחתת אחת בבראשית 1, שתי נחתות בבראשית 2). אנו עושים כל מה שניתן על מנת להבטיח את הצלחת המשימה. לצערנו, אנו לא באמת יכולים לחזות כל תקלה אפשרית ותמיד יש את הסיכוי של כישלון</a:t>
            </a:r>
            <a:endParaRPr lang="he-IL" dirty="0">
              <a:effectLst/>
            </a:endParaRPr>
          </a:p>
        </p:txBody>
      </p:sp>
      <p:sp>
        <p:nvSpPr>
          <p:cNvPr id="4" name="Slide Number Placeholder 3"/>
          <p:cNvSpPr>
            <a:spLocks noGrp="1"/>
          </p:cNvSpPr>
          <p:nvPr>
            <p:ph type="sldNum" sz="quarter" idx="10"/>
          </p:nvPr>
        </p:nvSpPr>
        <p:spPr/>
        <p:txBody>
          <a:bodyPr/>
          <a:lstStyle/>
          <a:p>
            <a:fld id="{6A435F21-CB08-4BF0-9E98-B7C701DD51C7}" type="slidenum">
              <a:rPr lang="he-IL" smtClean="0"/>
              <a:t>12</a:t>
            </a:fld>
            <a:endParaRPr lang="he-IL"/>
          </a:p>
        </p:txBody>
      </p:sp>
    </p:spTree>
    <p:extLst>
      <p:ext uri="{BB962C8B-B14F-4D97-AF65-F5344CB8AC3E}">
        <p14:creationId xmlns:p14="http://schemas.microsoft.com/office/powerpoint/2010/main" val="4123763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גידול צמחים – ניסוי מדעי להנבטת</a:t>
            </a:r>
            <a:r>
              <a:rPr lang="he-IL" baseline="0" dirty="0" smtClean="0"/>
              <a:t> מספר זנים של צמחים על גבי אחת הנחתות במשך מספר ימים לאחר נחיתתה.</a:t>
            </a:r>
          </a:p>
          <a:p>
            <a:endParaRPr lang="he-IL" baseline="0" dirty="0" smtClean="0"/>
          </a:p>
          <a:p>
            <a:r>
              <a:rPr lang="he-IL" baseline="0" dirty="0" smtClean="0"/>
              <a:t>עמידות תרופות – בחינת השפעת סביבת החלל והירח על יעילות תרופות לאורך זמן, כחלק ממאמץ לספק מענה רפואי להתיישבות עתידית בירח ושהיה ממושכת בחלל.</a:t>
            </a:r>
          </a:p>
          <a:p>
            <a:endParaRPr lang="he-IL" baseline="0" dirty="0" smtClean="0"/>
          </a:p>
          <a:p>
            <a:r>
              <a:rPr lang="he-IL" baseline="0" dirty="0" smtClean="0"/>
              <a:t>מצלמה </a:t>
            </a:r>
            <a:r>
              <a:rPr lang="he-IL" baseline="0" dirty="0" err="1" smtClean="0"/>
              <a:t>היפרספקטראלית</a:t>
            </a:r>
            <a:r>
              <a:rPr lang="he-IL" baseline="0" dirty="0" smtClean="0"/>
              <a:t> (מצלמה צבעונית שמציגה לא רק את האור הנראה לעין) – מאפשרת מיפוי של הרכב הקרקע על ידי חישה מרחוק מבלי לגעת בה פיזית.</a:t>
            </a:r>
          </a:p>
          <a:p>
            <a:endParaRPr lang="he-IL" baseline="0" dirty="0" smtClean="0"/>
          </a:p>
          <a:p>
            <a:r>
              <a:rPr lang="he-IL" baseline="0" dirty="0" smtClean="0"/>
              <a:t>מד קרינה – למיפוי תופעות קרינה גם סביב הירח וגם על אדמתו</a:t>
            </a:r>
            <a:r>
              <a:rPr lang="he-IL" baseline="0" dirty="0" smtClean="0"/>
              <a:t>.</a:t>
            </a:r>
          </a:p>
          <a:p>
            <a:endParaRPr lang="he-IL" baseline="0"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dirty="0" smtClean="0">
                <a:effectLst/>
              </a:rPr>
              <a:t>להרחבה על המשימה המדעית ניתן למצוא באתר</a:t>
            </a:r>
            <a:r>
              <a:rPr lang="he-IL" baseline="0" dirty="0" smtClean="0">
                <a:effectLst/>
              </a:rPr>
              <a:t> של </a:t>
            </a:r>
            <a:r>
              <a:rPr lang="en-US" baseline="0" dirty="0" smtClean="0">
                <a:effectLst/>
              </a:rPr>
              <a:t>SPACEIL</a:t>
            </a:r>
            <a:endParaRPr lang="he-IL" baseline="0" dirty="0" smtClean="0">
              <a:effectLst/>
            </a:endParaRPr>
          </a:p>
          <a:p>
            <a:endParaRPr lang="he-IL" dirty="0"/>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13</a:t>
            </a:fld>
            <a:endParaRPr lang="he-IL"/>
          </a:p>
        </p:txBody>
      </p:sp>
    </p:spTree>
    <p:extLst>
      <p:ext uri="{BB962C8B-B14F-4D97-AF65-F5344CB8AC3E}">
        <p14:creationId xmlns:p14="http://schemas.microsoft.com/office/powerpoint/2010/main" val="1707192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בעתיד, שעדיין יהיה בזמנכם, יש סיכוי שהאנושות תגיע לירח ולמאדים לצורך הקמת מושבות בחלל. </a:t>
            </a:r>
          </a:p>
          <a:p>
            <a:r>
              <a:rPr lang="he-IL" dirty="0" smtClean="0"/>
              <a:t>יתכן וחופשת החורף/קיץ תתקיים בכוכבים אחרים או במלונות בחלל, יכרו מחצבים מאסטרואידים,</a:t>
            </a:r>
            <a:r>
              <a:rPr lang="he-IL" baseline="0" dirty="0" smtClean="0"/>
              <a:t> </a:t>
            </a:r>
            <a:r>
              <a:rPr lang="he-IL" dirty="0" smtClean="0"/>
              <a:t>והחלל יהפוך לדבר שבשגרה. </a:t>
            </a:r>
            <a:endParaRPr lang="en-US" dirty="0" smtClean="0"/>
          </a:p>
          <a:p>
            <a:pPr marL="0" marR="0" lvl="0" indent="0" algn="r" defTabSz="914400" rtl="1" eaLnBrk="1" fontAlgn="auto" latinLnBrk="0" hangingPunct="1">
              <a:lnSpc>
                <a:spcPct val="100000"/>
              </a:lnSpc>
              <a:spcBef>
                <a:spcPct val="0"/>
              </a:spcBef>
              <a:spcAft>
                <a:spcPct val="0"/>
              </a:spcAft>
              <a:buClrTx/>
              <a:buSzTx/>
              <a:buFontTx/>
              <a:buNone/>
              <a:defRPr/>
            </a:pPr>
            <a:endParaRPr lang="he-IL" sz="1200" b="1" dirty="0" smtClean="0">
              <a:solidFill>
                <a:schemeClr val="bg1"/>
              </a:solidFill>
              <a:latin typeface="Arial" panose="020B0604020202020204" pitchFamily="34" charset="0"/>
              <a:cs typeface="+mn-cs"/>
            </a:endParaRPr>
          </a:p>
          <a:p>
            <a:pPr marL="0" marR="0" lvl="0" indent="0" algn="r" defTabSz="914400" rtl="1" eaLnBrk="1" fontAlgn="auto" latinLnBrk="0" hangingPunct="1">
              <a:lnSpc>
                <a:spcPct val="100000"/>
              </a:lnSpc>
              <a:spcBef>
                <a:spcPct val="0"/>
              </a:spcBef>
              <a:spcAft>
                <a:spcPct val="0"/>
              </a:spcAft>
              <a:buClrTx/>
              <a:buSzTx/>
              <a:buFontTx/>
              <a:buNone/>
              <a:defRPr/>
            </a:pPr>
            <a:r>
              <a:rPr lang="he-IL" sz="1200" b="0" u="sng" dirty="0" smtClean="0">
                <a:solidFill>
                  <a:schemeClr val="bg1"/>
                </a:solidFill>
                <a:latin typeface="Arial" panose="020B0604020202020204" pitchFamily="34" charset="0"/>
                <a:cs typeface="+mn-cs"/>
              </a:rPr>
              <a:t>פירוט על התמונות מימין למעלה:</a:t>
            </a:r>
          </a:p>
          <a:p>
            <a:pPr marL="0" marR="0" lvl="0" indent="0" algn="r" defTabSz="914400" rtl="1" eaLnBrk="1" fontAlgn="auto" latinLnBrk="0" hangingPunct="1">
              <a:lnSpc>
                <a:spcPct val="100000"/>
              </a:lnSpc>
              <a:spcBef>
                <a:spcPct val="0"/>
              </a:spcBef>
              <a:spcAft>
                <a:spcPct val="0"/>
              </a:spcAft>
              <a:buClrTx/>
              <a:buSzTx/>
              <a:buFontTx/>
              <a:buNone/>
              <a:defRPr/>
            </a:pPr>
            <a:r>
              <a:rPr lang="he-IL" sz="1200" kern="1200" dirty="0" smtClean="0">
                <a:solidFill>
                  <a:schemeClr val="tx1"/>
                </a:solidFill>
                <a:effectLst/>
                <a:latin typeface="+mn-lt"/>
                <a:ea typeface="+mn-ea"/>
                <a:cs typeface="+mn-cs"/>
              </a:rPr>
              <a:t>- תוכנית עתידנית למרכז נופש בחלל המאפשרת סביבה של אפס כבידה</a:t>
            </a:r>
          </a:p>
          <a:p>
            <a:pPr marL="0" marR="0" lvl="0" indent="0" algn="r" defTabSz="914400" rtl="1" eaLnBrk="1" fontAlgn="auto" latinLnBrk="0" hangingPunct="1">
              <a:lnSpc>
                <a:spcPct val="100000"/>
              </a:lnSpc>
              <a:spcBef>
                <a:spcPct val="0"/>
              </a:spcBef>
              <a:spcAft>
                <a:spcPct val="0"/>
              </a:spcAft>
              <a:buClrTx/>
              <a:buSzTx/>
              <a:buFontTx/>
              <a:buNone/>
              <a:defRPr/>
            </a:pPr>
            <a:r>
              <a:rPr lang="he-IL" sz="1200" kern="1200" dirty="0" smtClean="0">
                <a:solidFill>
                  <a:schemeClr val="tx1"/>
                </a:solidFill>
                <a:effectLst/>
                <a:latin typeface="+mn-lt"/>
                <a:ea typeface="+mn-ea"/>
                <a:cs typeface="+mn-cs"/>
              </a:rPr>
              <a:t>- תוכנית להקמת מפעלים על הירח</a:t>
            </a:r>
          </a:p>
          <a:p>
            <a:pPr marL="0" marR="0" lvl="0" indent="0" algn="r" defTabSz="914400" rtl="1" eaLnBrk="1" fontAlgn="auto" latinLnBrk="0" hangingPunct="1">
              <a:lnSpc>
                <a:spcPct val="100000"/>
              </a:lnSpc>
              <a:spcBef>
                <a:spcPct val="0"/>
              </a:spcBef>
              <a:spcAft>
                <a:spcPct val="0"/>
              </a:spcAft>
              <a:buClrTx/>
              <a:buSzTx/>
              <a:buFontTx/>
              <a:buNone/>
              <a:defRPr/>
            </a:pPr>
            <a:r>
              <a:rPr lang="he-IL" sz="1200" kern="1200" dirty="0" smtClean="0">
                <a:solidFill>
                  <a:schemeClr val="tx1"/>
                </a:solidFill>
                <a:effectLst/>
                <a:latin typeface="+mn-lt"/>
                <a:ea typeface="+mn-ea"/>
                <a:cs typeface="+mn-cs"/>
              </a:rPr>
              <a:t>- תוכנית להקמת מושבה ראשונה על המאדים</a:t>
            </a:r>
            <a:endParaRPr lang="he-IL" sz="1200" b="1" kern="1200" dirty="0" smtClean="0">
              <a:solidFill>
                <a:schemeClr val="tx1"/>
              </a:solidFill>
              <a:effectLst/>
              <a:latin typeface="+mn-lt"/>
              <a:ea typeface="+mn-ea"/>
              <a:cs typeface="+mn-cs"/>
            </a:endParaRPr>
          </a:p>
          <a:p>
            <a:pPr marL="0" marR="0" lvl="0" indent="0" algn="r" defTabSz="914400" rtl="1" eaLnBrk="1" fontAlgn="auto" latinLnBrk="0" hangingPunct="1">
              <a:lnSpc>
                <a:spcPct val="100000"/>
              </a:lnSpc>
              <a:spcBef>
                <a:spcPct val="0"/>
              </a:spcBef>
              <a:spcAft>
                <a:spcPct val="0"/>
              </a:spcAft>
              <a:buClrTx/>
              <a:buSzTx/>
              <a:buFontTx/>
              <a:buNone/>
              <a:defRPr/>
            </a:pPr>
            <a:r>
              <a:rPr lang="he-IL" sz="1200" b="0" kern="1200" dirty="0" smtClean="0">
                <a:solidFill>
                  <a:schemeClr val="tx1"/>
                </a:solidFill>
                <a:effectLst/>
                <a:latin typeface="+mn-lt"/>
                <a:ea typeface="+mn-ea"/>
                <a:cs typeface="+mn-cs"/>
              </a:rPr>
              <a:t>- שורה אמצעית</a:t>
            </a:r>
            <a:r>
              <a:rPr lang="he-IL" sz="1200" b="0" kern="1200" baseline="0" dirty="0" smtClean="0">
                <a:solidFill>
                  <a:schemeClr val="tx1"/>
                </a:solidFill>
                <a:effectLst/>
                <a:latin typeface="+mn-lt"/>
                <a:ea typeface="+mn-ea"/>
                <a:cs typeface="+mn-cs"/>
              </a:rPr>
              <a:t> - </a:t>
            </a:r>
            <a:r>
              <a:rPr lang="he-IL" sz="1200" kern="1200" dirty="0" smtClean="0">
                <a:solidFill>
                  <a:schemeClr val="tx1"/>
                </a:solidFill>
                <a:effectLst/>
                <a:latin typeface="+mn-lt"/>
                <a:ea typeface="+mn-ea"/>
                <a:cs typeface="+mn-cs"/>
              </a:rPr>
              <a:t>תוכניות עתידניות להקמת מושבות בחלל. סיבוב איזור המגורים של החלליות האלה יוצר כח כבידה מלאכותי שיאפשר לבני האדם להרגיש כאילו הם בכדור הארץ</a:t>
            </a:r>
          </a:p>
          <a:p>
            <a:pPr marL="0" marR="0" lvl="0" indent="0" algn="r" defTabSz="914400" rtl="1" eaLnBrk="1" fontAlgn="auto" latinLnBrk="0" hangingPunct="1">
              <a:lnSpc>
                <a:spcPct val="100000"/>
              </a:lnSpc>
              <a:spcBef>
                <a:spcPct val="0"/>
              </a:spcBef>
              <a:spcAft>
                <a:spcPct val="0"/>
              </a:spcAft>
              <a:buClrTx/>
              <a:buSzTx/>
              <a:buFontTx/>
              <a:buNone/>
              <a:defRPr/>
            </a:pPr>
            <a:r>
              <a:rPr lang="he-IL" sz="1200" kern="1200" dirty="0" smtClean="0">
                <a:solidFill>
                  <a:schemeClr val="tx1"/>
                </a:solidFill>
                <a:effectLst/>
                <a:latin typeface="+mn-lt"/>
                <a:ea typeface="+mn-ea"/>
                <a:cs typeface="+mn-cs"/>
              </a:rPr>
              <a:t>- תוכנית למטוס חלל (רקטי) שיאפשר לטוס ממקום למקום בכדור הארץ תוך מעבר בחלל וקיצור זמני הטיסה</a:t>
            </a:r>
          </a:p>
          <a:p>
            <a:pPr marL="0" marR="0" lvl="0" indent="0" algn="r" defTabSz="914400" rtl="1" eaLnBrk="1" fontAlgn="auto" latinLnBrk="0" hangingPunct="1">
              <a:lnSpc>
                <a:spcPct val="100000"/>
              </a:lnSpc>
              <a:spcBef>
                <a:spcPct val="0"/>
              </a:spcBef>
              <a:spcAft>
                <a:spcPct val="0"/>
              </a:spcAft>
              <a:buClrTx/>
              <a:buSzTx/>
              <a:buFontTx/>
              <a:buNone/>
              <a:defRPr/>
            </a:pPr>
            <a:r>
              <a:rPr lang="he-IL" sz="1200" kern="1200" dirty="0" smtClean="0">
                <a:solidFill>
                  <a:schemeClr val="tx1"/>
                </a:solidFill>
                <a:effectLst/>
                <a:latin typeface="+mn-lt"/>
                <a:ea typeface="+mn-ea"/>
                <a:cs typeface="+mn-cs"/>
              </a:rPr>
              <a:t>- הדמיה עתידנית של כריית מחצבים ממטאורים</a:t>
            </a:r>
          </a:p>
          <a:p>
            <a:pPr marL="0" marR="0" lvl="0" indent="0" algn="r" defTabSz="914400" rtl="1" eaLnBrk="1" fontAlgn="auto" latinLnBrk="0" hangingPunct="1">
              <a:lnSpc>
                <a:spcPct val="100000"/>
              </a:lnSpc>
              <a:spcBef>
                <a:spcPct val="0"/>
              </a:spcBef>
              <a:spcAft>
                <a:spcPct val="0"/>
              </a:spcAft>
              <a:buClrTx/>
              <a:buSzTx/>
              <a:buFontTx/>
              <a:buNone/>
              <a:defRPr/>
            </a:pPr>
            <a:r>
              <a:rPr lang="he-IL" sz="1200" kern="1200" dirty="0" smtClean="0">
                <a:solidFill>
                  <a:schemeClr val="tx1"/>
                </a:solidFill>
                <a:effectLst/>
                <a:latin typeface="+mn-lt"/>
                <a:ea typeface="+mn-ea"/>
                <a:cs typeface="+mn-cs"/>
              </a:rPr>
              <a:t>- הדמיה של מעלית חלל – שיטה עתידנית להעברת בני אדם וציוד לחלל</a:t>
            </a:r>
            <a:endParaRPr lang="he-IL" sz="1200" b="1" dirty="0" smtClean="0">
              <a:solidFill>
                <a:schemeClr val="bg1"/>
              </a:solidFill>
              <a:latin typeface="Arial" panose="020B0604020202020204" pitchFamily="34" charset="0"/>
              <a:cs typeface="+mn-cs"/>
            </a:endParaRPr>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14</a:t>
            </a:fld>
            <a:endParaRPr lang="he-IL"/>
          </a:p>
        </p:txBody>
      </p:sp>
    </p:spTree>
    <p:extLst>
      <p:ext uri="{BB962C8B-B14F-4D97-AF65-F5344CB8AC3E}">
        <p14:creationId xmlns:p14="http://schemas.microsoft.com/office/powerpoint/2010/main" val="764031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841EA-A09B-4050-AC1F-E0F550E91C17}" type="slidenum">
              <a:rPr lang="en-IL" smtClean="0"/>
              <a:t>15</a:t>
            </a:fld>
            <a:endParaRPr lang="en-IL"/>
          </a:p>
        </p:txBody>
      </p:sp>
    </p:spTree>
    <p:extLst>
      <p:ext uri="{BB962C8B-B14F-4D97-AF65-F5344CB8AC3E}">
        <p14:creationId xmlns:p14="http://schemas.microsoft.com/office/powerpoint/2010/main" val="3296752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ct val="0"/>
              </a:spcBef>
              <a:spcAft>
                <a:spcPct val="0"/>
              </a:spcAft>
              <a:buClrTx/>
              <a:buSzTx/>
              <a:buFontTx/>
              <a:buNone/>
              <a:defRPr/>
            </a:pPr>
            <a:endParaRPr lang="he-IL" sz="1200" b="1" dirty="0" smtClean="0">
              <a:solidFill>
                <a:schemeClr val="bg1"/>
              </a:solidFill>
              <a:latin typeface="Arial" panose="020B0604020202020204" pitchFamily="34" charset="0"/>
              <a:cs typeface="+mn-cs"/>
            </a:endParaRPr>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16</a:t>
            </a:fld>
            <a:endParaRPr lang="he-IL"/>
          </a:p>
        </p:txBody>
      </p:sp>
    </p:spTree>
    <p:extLst>
      <p:ext uri="{BB962C8B-B14F-4D97-AF65-F5344CB8AC3E}">
        <p14:creationId xmlns:p14="http://schemas.microsoft.com/office/powerpoint/2010/main" val="30450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ct val="0"/>
              </a:spcBef>
              <a:spcAft>
                <a:spcPct val="0"/>
              </a:spcAft>
              <a:buClrTx/>
              <a:buSzTx/>
              <a:buFontTx/>
              <a:buNone/>
              <a:defRPr/>
            </a:pPr>
            <a:r>
              <a:rPr lang="he-IL" sz="1200" dirty="0" smtClean="0">
                <a:solidFill>
                  <a:schemeClr val="bg1"/>
                </a:solidFill>
                <a:latin typeface="Arial" panose="020B0604020202020204" pitchFamily="34" charset="0"/>
                <a:cs typeface="+mn-cs"/>
              </a:rPr>
              <a:t>הצגה עצמית קצרה -</a:t>
            </a:r>
            <a:r>
              <a:rPr lang="he-IL" sz="1200" baseline="0" dirty="0" smtClean="0">
                <a:solidFill>
                  <a:schemeClr val="bg1"/>
                </a:solidFill>
                <a:latin typeface="Arial" panose="020B0604020202020204" pitchFamily="34" charset="0"/>
                <a:cs typeface="+mn-cs"/>
              </a:rPr>
              <a:t> </a:t>
            </a:r>
            <a:r>
              <a:rPr lang="he-IL" sz="1200" dirty="0" smtClean="0">
                <a:solidFill>
                  <a:schemeClr val="bg1"/>
                </a:solidFill>
                <a:latin typeface="Arial" panose="020B0604020202020204" pitchFamily="34" charset="0"/>
                <a:cs typeface="+mn-cs"/>
              </a:rPr>
              <a:t>קוראים לי </a:t>
            </a:r>
            <a:r>
              <a:rPr lang="en-US" sz="1200" dirty="0" smtClean="0">
                <a:solidFill>
                  <a:schemeClr val="bg1"/>
                </a:solidFill>
                <a:latin typeface="Arial" panose="020B0604020202020204" pitchFamily="34" charset="0"/>
                <a:cs typeface="Arial" panose="020B0604020202020204" pitchFamily="34" charset="0"/>
              </a:rPr>
              <a:t>XX</a:t>
            </a:r>
            <a:r>
              <a:rPr lang="he-IL" sz="1200" dirty="0" smtClean="0">
                <a:solidFill>
                  <a:schemeClr val="bg1"/>
                </a:solidFill>
                <a:latin typeface="Arial" panose="020B0604020202020204" pitchFamily="34" charset="0"/>
                <a:cs typeface="+mn-cs"/>
              </a:rPr>
              <a:t> ואני עובד/ת </a:t>
            </a:r>
            <a:r>
              <a:rPr lang="en-US" sz="1200" dirty="0" smtClean="0">
                <a:solidFill>
                  <a:schemeClr val="bg1"/>
                </a:solidFill>
                <a:latin typeface="Arial" panose="020B0604020202020204" pitchFamily="34" charset="0"/>
                <a:cs typeface="Arial" panose="020B0604020202020204" pitchFamily="34" charset="0"/>
              </a:rPr>
              <a:t>XX</a:t>
            </a:r>
            <a:r>
              <a:rPr lang="he-IL" sz="1200" dirty="0" smtClean="0">
                <a:solidFill>
                  <a:schemeClr val="bg1"/>
                </a:solidFill>
                <a:latin typeface="Arial" panose="020B0604020202020204" pitchFamily="34" charset="0"/>
                <a:cs typeface="+mn-cs"/>
              </a:rPr>
              <a:t> שנים בתעשייה </a:t>
            </a:r>
            <a:r>
              <a:rPr lang="he-IL" sz="1200" dirty="0" smtClean="0">
                <a:solidFill>
                  <a:schemeClr val="bg1"/>
                </a:solidFill>
                <a:latin typeface="Arial" panose="020B0604020202020204" pitchFamily="34" charset="0"/>
                <a:cs typeface="+mn-cs"/>
              </a:rPr>
              <a:t>האווירית/פרט מעניין אחר הקשור</a:t>
            </a:r>
            <a:r>
              <a:rPr lang="he-IL" sz="1200" baseline="0" dirty="0" smtClean="0">
                <a:solidFill>
                  <a:schemeClr val="bg1"/>
                </a:solidFill>
                <a:latin typeface="Arial" panose="020B0604020202020204" pitchFamily="34" charset="0"/>
                <a:cs typeface="+mn-cs"/>
              </a:rPr>
              <a:t> לעבודתך</a:t>
            </a:r>
            <a:endParaRPr lang="he-IL" sz="1200" dirty="0" smtClean="0">
              <a:solidFill>
                <a:schemeClr val="bg1"/>
              </a:solidFill>
              <a:latin typeface="Arial" panose="020B0604020202020204" pitchFamily="34" charset="0"/>
              <a:cs typeface="+mn-cs"/>
            </a:endParaRPr>
          </a:p>
          <a:p>
            <a:pPr algn="r"/>
            <a:r>
              <a:rPr lang="he-IL" sz="1200" b="0" dirty="0" smtClean="0">
                <a:solidFill>
                  <a:schemeClr val="bg1"/>
                </a:solidFill>
                <a:latin typeface="Arial" panose="020B0604020202020204" pitchFamily="34" charset="0"/>
                <a:cs typeface="+mn-cs"/>
              </a:rPr>
              <a:t>ניתן</a:t>
            </a:r>
            <a:r>
              <a:rPr lang="he-IL" sz="1200" b="0" baseline="0" dirty="0" smtClean="0">
                <a:solidFill>
                  <a:schemeClr val="bg1"/>
                </a:solidFill>
                <a:latin typeface="Arial" panose="020B0604020202020204" pitchFamily="34" charset="0"/>
                <a:cs typeface="+mn-cs"/>
              </a:rPr>
              <a:t> לספר על הקריירה שלך ב2-3 משפטים מבלי להתייחס לפרויקטים או לציין את שם המפעל</a:t>
            </a:r>
            <a:endParaRPr lang="he-IL" sz="1200" b="0" dirty="0" smtClean="0">
              <a:solidFill>
                <a:schemeClr val="bg1"/>
              </a:solidFill>
              <a:latin typeface="Arial" panose="020B0604020202020204" pitchFamily="34" charset="0"/>
              <a:cs typeface="+mn-cs"/>
            </a:endParaRPr>
          </a:p>
          <a:p>
            <a:pPr algn="r"/>
            <a:endParaRPr lang="he-IL" sz="1200" b="1" dirty="0" smtClean="0">
              <a:solidFill>
                <a:schemeClr val="bg1"/>
              </a:solidFill>
              <a:latin typeface="Arial" panose="020B0604020202020204" pitchFamily="34" charset="0"/>
              <a:cs typeface="+mn-cs"/>
            </a:endParaRPr>
          </a:p>
          <a:p>
            <a:pPr algn="r"/>
            <a:r>
              <a:rPr lang="he-IL" sz="1200" b="1" dirty="0" smtClean="0">
                <a:solidFill>
                  <a:schemeClr val="bg1"/>
                </a:solidFill>
                <a:latin typeface="Arial" panose="020B0604020202020204" pitchFamily="34" charset="0"/>
                <a:cs typeface="+mn-cs"/>
              </a:rPr>
              <a:t>לאחר הצגה עצמית, יש ללחוץ</a:t>
            </a:r>
            <a:r>
              <a:rPr lang="he-IL" sz="1200" b="1" baseline="0" dirty="0" smtClean="0">
                <a:solidFill>
                  <a:schemeClr val="bg1"/>
                </a:solidFill>
                <a:latin typeface="Arial" panose="020B0604020202020204" pitchFamily="34" charset="0"/>
                <a:cs typeface="+mn-cs"/>
              </a:rPr>
              <a:t> על כפתור ההפעלה להקרין את הסרטון המציג את הפעילות של התעשייה האווירית </a:t>
            </a:r>
            <a:endParaRPr lang="he-IL" sz="1200" b="1" dirty="0" smtClean="0">
              <a:solidFill>
                <a:schemeClr val="bg1"/>
              </a:solidFill>
              <a:latin typeface="Arial" panose="020B0604020202020204" pitchFamily="34" charset="0"/>
              <a:cs typeface="+mn-cs"/>
            </a:endParaRPr>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2</a:t>
            </a:fld>
            <a:endParaRPr lang="he-IL"/>
          </a:p>
        </p:txBody>
      </p:sp>
    </p:spTree>
    <p:extLst>
      <p:ext uri="{BB962C8B-B14F-4D97-AF65-F5344CB8AC3E}">
        <p14:creationId xmlns:p14="http://schemas.microsoft.com/office/powerpoint/2010/main" val="1387697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r>
              <a:rPr lang="he-IL" dirty="0" smtClean="0"/>
              <a:t>עובדות </a:t>
            </a:r>
            <a:r>
              <a:rPr lang="he-IL" dirty="0" smtClean="0"/>
              <a:t>מעניינות על יורי </a:t>
            </a:r>
            <a:r>
              <a:rPr lang="he-IL" dirty="0" err="1" smtClean="0"/>
              <a:t>גגארין</a:t>
            </a:r>
            <a:r>
              <a:rPr lang="he-IL" dirty="0" smtClean="0"/>
              <a:t>:</a:t>
            </a:r>
            <a:endParaRPr lang="he-IL" dirty="0" smtClean="0"/>
          </a:p>
          <a:p>
            <a:pPr rtl="0"/>
            <a:r>
              <a:rPr lang="he-IL" dirty="0" smtClean="0"/>
              <a:t>1.</a:t>
            </a:r>
            <a:r>
              <a:rPr lang="he-IL" baseline="0" dirty="0" smtClean="0"/>
              <a:t> </a:t>
            </a:r>
            <a:r>
              <a:rPr lang="he-IL" dirty="0" err="1" smtClean="0"/>
              <a:t>גגארין</a:t>
            </a:r>
            <a:r>
              <a:rPr lang="he-IL" dirty="0" smtClean="0"/>
              <a:t> היה רק בן 27 כשהוא שוגר לחלל. </a:t>
            </a:r>
          </a:p>
          <a:p>
            <a:pPr rtl="0"/>
            <a:r>
              <a:rPr lang="he-IL" dirty="0" smtClean="0"/>
              <a:t>2.</a:t>
            </a:r>
            <a:r>
              <a:rPr lang="he-IL" baseline="0" dirty="0" smtClean="0"/>
              <a:t> </a:t>
            </a:r>
            <a:r>
              <a:rPr lang="he-IL" dirty="0" smtClean="0"/>
              <a:t>בדרך לשיגור, </a:t>
            </a:r>
            <a:r>
              <a:rPr lang="he-IL" dirty="0" err="1" smtClean="0"/>
              <a:t>גגארין</a:t>
            </a:r>
            <a:r>
              <a:rPr lang="he-IL" dirty="0" smtClean="0"/>
              <a:t> ביקש מנהג האוטובוס לעצור רגע כדי שהוא יוכל לצאת להטיל את מימו. זה הפך למסורת של שאר הקוסמונאוטים אחריו: בדרך לשיגור, האוטובוס עוצר תמיד (כבר לא צריך לבקש), הקוסמונאוטים יוצאים לעשות את צרכיהם.</a:t>
            </a:r>
          </a:p>
          <a:p>
            <a:pPr rtl="0"/>
            <a:r>
              <a:rPr lang="he-IL" dirty="0" smtClean="0"/>
              <a:t>3.</a:t>
            </a:r>
            <a:r>
              <a:rPr lang="he-IL" baseline="0" dirty="0" smtClean="0"/>
              <a:t> </a:t>
            </a:r>
            <a:r>
              <a:rPr lang="he-IL" dirty="0" smtClean="0"/>
              <a:t>לקפסולה שבאמצעותה המריא </a:t>
            </a:r>
            <a:r>
              <a:rPr lang="he-IL" dirty="0" err="1" smtClean="0"/>
              <a:t>גגארין</a:t>
            </a:r>
            <a:r>
              <a:rPr lang="he-IL" dirty="0" smtClean="0"/>
              <a:t> לחלל יכול היה להיכנס רק מי שגובהו פחות ממטר שישים, גובהו של יורי תאם לדרישות.</a:t>
            </a:r>
          </a:p>
          <a:p>
            <a:pPr rtl="0"/>
            <a:r>
              <a:rPr lang="he-IL" dirty="0" smtClean="0"/>
              <a:t>4.</a:t>
            </a:r>
            <a:r>
              <a:rPr lang="he-IL" baseline="0" dirty="0" smtClean="0"/>
              <a:t> </a:t>
            </a:r>
            <a:r>
              <a:rPr lang="he-IL" dirty="0" smtClean="0"/>
              <a:t>במהלך טיסתו לחלל </a:t>
            </a:r>
            <a:r>
              <a:rPr lang="he-IL" dirty="0" err="1" smtClean="0"/>
              <a:t>גגארין</a:t>
            </a:r>
            <a:r>
              <a:rPr lang="he-IL" dirty="0" smtClean="0"/>
              <a:t> לא עשה דבר ואף הקפיד לא לגעת במערכות החללית.</a:t>
            </a:r>
          </a:p>
          <a:p>
            <a:pPr rtl="0"/>
            <a:r>
              <a:rPr lang="he-IL" dirty="0" smtClean="0"/>
              <a:t>5.</a:t>
            </a:r>
            <a:r>
              <a:rPr lang="he-IL" baseline="0" dirty="0" smtClean="0"/>
              <a:t> </a:t>
            </a:r>
            <a:r>
              <a:rPr lang="he-IL" dirty="0" smtClean="0"/>
              <a:t>משך הזמן בו הקיפה החללית "</a:t>
            </a:r>
            <a:r>
              <a:rPr lang="he-IL" dirty="0" err="1" smtClean="0"/>
              <a:t>ווסטוק</a:t>
            </a:r>
            <a:r>
              <a:rPr lang="he-IL" dirty="0" smtClean="0"/>
              <a:t>" את כדור הארץ: 108 דקות.</a:t>
            </a:r>
          </a:p>
          <a:p>
            <a:pPr rtl="0"/>
            <a:r>
              <a:rPr lang="he-IL" dirty="0" smtClean="0"/>
              <a:t>6.</a:t>
            </a:r>
            <a:r>
              <a:rPr lang="he-IL" baseline="0" dirty="0" smtClean="0"/>
              <a:t> </a:t>
            </a:r>
            <a:r>
              <a:rPr lang="he-IL" dirty="0" smtClean="0"/>
              <a:t>עם שובו לאטמוספירה, יורי נחת בשדה תפוחי אדמה שם צפו בו סבתא ונכדתה.</a:t>
            </a:r>
          </a:p>
          <a:p>
            <a:pPr rtl="0"/>
            <a:r>
              <a:rPr lang="he-IL" dirty="0" smtClean="0"/>
              <a:t>7.</a:t>
            </a:r>
            <a:r>
              <a:rPr lang="he-IL" baseline="0" dirty="0" smtClean="0"/>
              <a:t> </a:t>
            </a:r>
            <a:r>
              <a:rPr lang="he-IL" dirty="0" smtClean="0"/>
              <a:t>לאחר ששב לכדור הארץ, נאסר עליו להשתתף באימוני טיסה וכן במשימות חלל נוספות בשל חשש לחייו. לאחר מספר שנים הוחלט שישמש כטייס גיבוי לוולדימיר </a:t>
            </a:r>
            <a:r>
              <a:rPr lang="he-IL" dirty="0" err="1" smtClean="0"/>
              <a:t>קומארוב</a:t>
            </a:r>
            <a:r>
              <a:rPr lang="he-IL" dirty="0" smtClean="0"/>
              <a:t> במשימת </a:t>
            </a:r>
            <a:r>
              <a:rPr lang="he-IL" dirty="0" err="1" smtClean="0"/>
              <a:t>סויוז</a:t>
            </a:r>
            <a:r>
              <a:rPr lang="he-IL" dirty="0" smtClean="0"/>
              <a:t> 1 לחלל. אך לאחר שזו התרסקה </a:t>
            </a:r>
            <a:r>
              <a:rPr lang="he-IL" dirty="0" err="1" smtClean="0"/>
              <a:t>וקומארוב</a:t>
            </a:r>
            <a:r>
              <a:rPr lang="he-IL" dirty="0" smtClean="0"/>
              <a:t> נהרג, נמנע ממנו להשתתף באימונים לקראת משימות חלל נוספות. </a:t>
            </a:r>
          </a:p>
          <a:p>
            <a:pPr rtl="0"/>
            <a:r>
              <a:rPr lang="he-IL" dirty="0" smtClean="0"/>
              <a:t>8.</a:t>
            </a:r>
            <a:r>
              <a:rPr lang="he-IL" baseline="0" dirty="0" smtClean="0"/>
              <a:t> </a:t>
            </a:r>
            <a:r>
              <a:rPr lang="he-IL" dirty="0" smtClean="0"/>
              <a:t>ב- 27 במרץ 1968, </a:t>
            </a:r>
            <a:r>
              <a:rPr lang="he-IL" dirty="0" err="1" smtClean="0"/>
              <a:t>גגארין</a:t>
            </a:r>
            <a:r>
              <a:rPr lang="he-IL" dirty="0" smtClean="0"/>
              <a:t> ערך טיסת אימונים </a:t>
            </a:r>
            <a:r>
              <a:rPr lang="he-IL" dirty="0" err="1" smtClean="0"/>
              <a:t>שיגרתית</a:t>
            </a:r>
            <a:r>
              <a:rPr lang="he-IL" dirty="0" smtClean="0"/>
              <a:t> יחד עם מדריך טיסה מנוסה, המטוס התרסק ושניהם נהרגו. </a:t>
            </a:r>
          </a:p>
          <a:p>
            <a:pPr rtl="0"/>
            <a:r>
              <a:rPr lang="he-IL" dirty="0" smtClean="0"/>
              <a:t>9.</a:t>
            </a:r>
            <a:r>
              <a:rPr lang="he-IL" baseline="0" dirty="0" smtClean="0"/>
              <a:t> </a:t>
            </a:r>
            <a:r>
              <a:rPr lang="he-IL" dirty="0" smtClean="0"/>
              <a:t>על שמו של </a:t>
            </a:r>
            <a:r>
              <a:rPr lang="he-IL" dirty="0" err="1" smtClean="0"/>
              <a:t>גגארין</a:t>
            </a:r>
            <a:r>
              <a:rPr lang="he-IL" dirty="0" smtClean="0"/>
              <a:t> נקרא האסטרואיד מספר 1772 שהתגלה על-ידי הקוסמונאוטית </a:t>
            </a:r>
            <a:r>
              <a:rPr lang="he-IL" dirty="0" err="1" smtClean="0"/>
              <a:t>לודמילה</a:t>
            </a:r>
            <a:r>
              <a:rPr lang="he-IL" dirty="0" smtClean="0"/>
              <a:t> </a:t>
            </a:r>
            <a:r>
              <a:rPr lang="he-IL" dirty="0" err="1" smtClean="0"/>
              <a:t>צ'רניק</a:t>
            </a:r>
            <a:r>
              <a:rPr lang="he-IL" dirty="0" smtClean="0"/>
              <a:t> בשנת 1968.</a:t>
            </a:r>
          </a:p>
          <a:p>
            <a:pPr marL="0" marR="0" lvl="0" indent="0" algn="r" defTabSz="914400" rtl="1" eaLnBrk="1" fontAlgn="auto" latinLnBrk="0" hangingPunct="1">
              <a:lnSpc>
                <a:spcPct val="100000"/>
              </a:lnSpc>
              <a:spcBef>
                <a:spcPct val="0"/>
              </a:spcBef>
              <a:spcAft>
                <a:spcPct val="0"/>
              </a:spcAft>
              <a:buClrTx/>
              <a:buSzTx/>
              <a:buFontTx/>
              <a:buNone/>
              <a:defRPr/>
            </a:pPr>
            <a:endParaRPr lang="he-IL" sz="1200" b="1" dirty="0" smtClean="0">
              <a:solidFill>
                <a:schemeClr val="bg1"/>
              </a:solidFill>
              <a:latin typeface="Arial" panose="020B0604020202020204" pitchFamily="34" charset="0"/>
              <a:cs typeface="+mn-cs"/>
            </a:endParaRPr>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3</a:t>
            </a:fld>
            <a:endParaRPr lang="he-IL"/>
          </a:p>
        </p:txBody>
      </p:sp>
    </p:spTree>
    <p:extLst>
      <p:ext uri="{BB962C8B-B14F-4D97-AF65-F5344CB8AC3E}">
        <p14:creationId xmlns:p14="http://schemas.microsoft.com/office/powerpoint/2010/main" val="287434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b="1" dirty="0"/>
              <a:t>מה זה חלל? במה הוא שונה מכדור הארץ?</a:t>
            </a:r>
          </a:p>
          <a:p>
            <a:r>
              <a:rPr lang="he-IL" dirty="0"/>
              <a:t>לבנות </a:t>
            </a:r>
            <a:r>
              <a:rPr lang="he-IL" dirty="0" smtClean="0"/>
              <a:t>לוויינים </a:t>
            </a:r>
            <a:r>
              <a:rPr lang="he-IL" dirty="0"/>
              <a:t>זה קשה אבל </a:t>
            </a:r>
            <a:r>
              <a:rPr lang="he-IL" dirty="0" smtClean="0"/>
              <a:t>בואו </a:t>
            </a:r>
            <a:r>
              <a:rPr lang="he-IL" dirty="0"/>
              <a:t>נבין מה ההבדלים בין תנאי כדור הארץ לחלל?</a:t>
            </a:r>
          </a:p>
          <a:p>
            <a:r>
              <a:rPr lang="he-IL" dirty="0" smtClean="0"/>
              <a:t>בגדול, </a:t>
            </a:r>
            <a:r>
              <a:rPr lang="he-IL" dirty="0"/>
              <a:t>קיימים 4 הבדלים משמעותיים בין כדור הארץ </a:t>
            </a:r>
            <a:r>
              <a:rPr lang="he-IL" dirty="0" smtClean="0"/>
              <a:t>לחלל:</a:t>
            </a:r>
            <a:endParaRPr lang="he-IL" dirty="0"/>
          </a:p>
          <a:p>
            <a:pPr marL="228600" indent="-228600">
              <a:buAutoNum type="arabicPeriod"/>
            </a:pPr>
            <a:r>
              <a:rPr lang="he-IL" b="1" dirty="0"/>
              <a:t>איפוס </a:t>
            </a:r>
            <a:r>
              <a:rPr lang="he-IL" b="1" dirty="0" smtClean="0"/>
              <a:t>כבידה - </a:t>
            </a:r>
            <a:r>
              <a:rPr lang="he-IL" dirty="0"/>
              <a:t>כח המשיכה של כל כוכב וגם של כדור הארץ הולך ופוחת ככל שמתרחקים ממנו. </a:t>
            </a:r>
          </a:p>
          <a:p>
            <a:pPr marL="0" indent="0">
              <a:buNone/>
            </a:pPr>
            <a:r>
              <a:rPr lang="he-IL" dirty="0" smtClean="0"/>
              <a:t>הלוויינים </a:t>
            </a:r>
            <a:r>
              <a:rPr lang="he-IL" dirty="0"/>
              <a:t>נמצאים בחלל באזור בו כח המשיכה של כדור הארץ עדיין גבוהה מאוד. </a:t>
            </a:r>
          </a:p>
          <a:p>
            <a:pPr marL="0" indent="0">
              <a:buNone/>
            </a:pPr>
            <a:r>
              <a:rPr lang="he-IL" u="sng" dirty="0"/>
              <a:t>אם כך מדוע הם לא נופלים?</a:t>
            </a:r>
          </a:p>
          <a:p>
            <a:pPr marL="0" indent="0">
              <a:buNone/>
            </a:pPr>
            <a:r>
              <a:rPr lang="he-IL" dirty="0"/>
              <a:t>הלוויינים נעים סביב כדור הארץ בתנועה מעגלית. תנועה מעגלית זו יוצרת כח סיבובי (צנטריפוגלי) בעוצמה זהה אך בכיוון הפוך לכח המשיכה ולכן הכח הכללי הפועל על הלוויינים מתאפס והם חווים "חוסר כבידה"</a:t>
            </a:r>
          </a:p>
          <a:p>
            <a:pPr marL="0" indent="0">
              <a:buNone/>
            </a:pPr>
            <a:r>
              <a:rPr lang="he-IL" dirty="0"/>
              <a:t>2. </a:t>
            </a:r>
            <a:r>
              <a:rPr lang="he-IL" b="1" dirty="0"/>
              <a:t>קרינה- </a:t>
            </a:r>
            <a:r>
              <a:rPr lang="he-IL" b="0" dirty="0"/>
              <a:t>בכדור הארץ קיימות הגנות כגון האטמוספירה והשדה המגנטי (שדה המקיף את כדור הארץ מחוץ לאטמוספירה) . כוון שקרינה היא אנרגיה אלקטרו מגנטית, השדה המגנטי המקיף אותנו והאטמוספירה משמשים כמגני קרינה . בחלל לעומת זאת, אנו </a:t>
            </a:r>
            <a:r>
              <a:rPr lang="he-IL" b="0" dirty="0" smtClean="0"/>
              <a:t>נמצאים </a:t>
            </a:r>
            <a:r>
              <a:rPr lang="he-IL" b="0" dirty="0"/>
              <a:t>מחוץ לאטמוספירה, ועוצמת הגנת השדה המגנטי תלויה במרחק מכדור הארץ בו אנו מצויים.</a:t>
            </a:r>
          </a:p>
          <a:p>
            <a:pPr marL="0" indent="0">
              <a:buNone/>
            </a:pPr>
            <a:r>
              <a:rPr lang="he-IL" b="0" dirty="0"/>
              <a:t>3. </a:t>
            </a:r>
            <a:r>
              <a:rPr lang="he-IL" b="1" dirty="0"/>
              <a:t>וואקום-</a:t>
            </a:r>
            <a:r>
              <a:rPr lang="he-IL" b="0" dirty="0"/>
              <a:t> בחלל אנו נמצאים מחוץ לאטמוספירה, מצב המוביל לאין לחץ אוויר. עובדה זו משפיעה מאוד על העיצוב ותכנון של מוצרים האמורים לשהות בחלל ולתפקד </a:t>
            </a:r>
          </a:p>
          <a:p>
            <a:pPr marL="0" indent="0">
              <a:buNone/>
            </a:pPr>
            <a:r>
              <a:rPr lang="he-IL" b="0" dirty="0"/>
              <a:t>4. </a:t>
            </a:r>
            <a:r>
              <a:rPr lang="he-IL" b="1" dirty="0"/>
              <a:t>טמפרטורה-</a:t>
            </a:r>
            <a:r>
              <a:rPr lang="he-IL" b="0" dirty="0"/>
              <a:t> בחלל בקרבת כ</a:t>
            </a:r>
            <a:r>
              <a:rPr lang="he-IL" b="0" dirty="0" smtClean="0"/>
              <a:t>דור </a:t>
            </a:r>
            <a:r>
              <a:rPr lang="he-IL" b="0" dirty="0"/>
              <a:t>הארץ היכן </a:t>
            </a:r>
            <a:r>
              <a:rPr lang="he-IL" b="0" dirty="0" smtClean="0"/>
              <a:t>שהלוויינים </a:t>
            </a:r>
            <a:r>
              <a:rPr lang="he-IL" b="0" dirty="0"/>
              <a:t>קיימים, קיימים הבדלי טמפרטורה קיצונים היכולים לנוע בין האפס המוחלט ( 273 – )עד לאלפי </a:t>
            </a:r>
            <a:r>
              <a:rPr lang="he-IL" b="0" dirty="0" smtClean="0"/>
              <a:t>ומיליוני </a:t>
            </a:r>
            <a:r>
              <a:rPr lang="he-IL" b="0" dirty="0"/>
              <a:t>מעלות. באזור מסביב לכדור הארץ הטמפרטורות יכולות לנוע בין -200 + ל 200 – ולכן חשוב מאוד להתחשב בהבדלי טמפ' אלו כאשר מתכננים חלליות וציוד לחלל. </a:t>
            </a:r>
            <a:endParaRPr lang="he-IL" b="0" dirty="0" smtClean="0"/>
          </a:p>
          <a:p>
            <a:pPr marL="0" indent="0">
              <a:buNone/>
            </a:pPr>
            <a:endParaRPr lang="he-IL" b="0" dirty="0" smtClean="0"/>
          </a:p>
          <a:p>
            <a:pPr marL="0" indent="0">
              <a:buNone/>
            </a:pPr>
            <a:r>
              <a:rPr lang="he-IL" b="0" dirty="0" smtClean="0"/>
              <a:t>שאלה אפשרית שתעלה מהקהל:</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האם ניתן לדמות חוסר כבידה על כדור הארץ? – כן ולא, כן כי ניתן לדמות חוסר כבידה באמצעות נפילה ואפילו יש מטוסים מיוחדים שטסים ככה בשביל לאמן אסטרונאוטים. ה"לא" הוא בגלל שלא ניתן לדמות זאת לאורך זמן רב. רק מספר שניות (כ 20 שניות). כיום, קיימים </a:t>
            </a:r>
            <a:r>
              <a:rPr lang="he-IL" sz="1200" kern="1200" dirty="0" err="1" smtClean="0">
                <a:solidFill>
                  <a:schemeClr val="tx1"/>
                </a:solidFill>
                <a:effectLst/>
                <a:latin typeface="+mn-lt"/>
                <a:ea typeface="+mn-ea"/>
                <a:cs typeface="+mn-cs"/>
              </a:rPr>
              <a:t>טלים</a:t>
            </a:r>
            <a:r>
              <a:rPr lang="he-IL" sz="1200" kern="1200" dirty="0" smtClean="0">
                <a:solidFill>
                  <a:schemeClr val="tx1"/>
                </a:solidFill>
                <a:effectLst/>
                <a:latin typeface="+mn-lt"/>
                <a:ea typeface="+mn-ea"/>
                <a:cs typeface="+mn-cs"/>
              </a:rPr>
              <a:t> שיכולים להיות משוגרים לגובה רב ולפול משם ולכן משך הזמן בו מרגישים חוסר כבידה התארך לדקות בודדות (כ 10 דקות)</a:t>
            </a:r>
            <a:endParaRPr lang="en-US" sz="1200" kern="1200" dirty="0" smtClean="0">
              <a:solidFill>
                <a:schemeClr val="tx1"/>
              </a:solidFill>
              <a:effectLst/>
              <a:latin typeface="+mn-lt"/>
              <a:ea typeface="+mn-ea"/>
              <a:cs typeface="+mn-cs"/>
            </a:endParaRPr>
          </a:p>
          <a:p>
            <a:pPr marL="0" indent="0">
              <a:buNone/>
            </a:pPr>
            <a:endParaRPr lang="he-IL" b="0" dirty="0"/>
          </a:p>
        </p:txBody>
      </p:sp>
    </p:spTree>
    <p:extLst>
      <p:ext uri="{BB962C8B-B14F-4D97-AF65-F5344CB8AC3E}">
        <p14:creationId xmlns:p14="http://schemas.microsoft.com/office/powerpoint/2010/main" val="130729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בשקף הקודם דיברנו מה זה </a:t>
            </a:r>
            <a:r>
              <a:rPr lang="he-IL" dirty="0" smtClean="0"/>
              <a:t>חלל;</a:t>
            </a:r>
            <a:endParaRPr lang="he-IL" dirty="0"/>
          </a:p>
          <a:p>
            <a:r>
              <a:rPr lang="he-IL" dirty="0"/>
              <a:t>איפה בעצם החלל הזה נמצא? </a:t>
            </a:r>
            <a:r>
              <a:rPr lang="he-IL" b="1" dirty="0" smtClean="0"/>
              <a:t>המלצה </a:t>
            </a:r>
            <a:r>
              <a:rPr lang="he-IL" b="1" dirty="0"/>
              <a:t>לתת לילדים לנחש.</a:t>
            </a:r>
          </a:p>
          <a:p>
            <a:r>
              <a:rPr lang="he-IL" dirty="0"/>
              <a:t>תשובות – ההגדרה מאיפה מתחיל החלל זו הגדרה שהאנושות הסכימה על התחלתו </a:t>
            </a:r>
            <a:r>
              <a:rPr lang="he-IL" dirty="0" smtClean="0"/>
              <a:t>ב- </a:t>
            </a:r>
            <a:r>
              <a:rPr lang="he-IL" dirty="0"/>
              <a:t>100 ק"מ מכדור </a:t>
            </a:r>
            <a:r>
              <a:rPr lang="he-IL" dirty="0" smtClean="0"/>
              <a:t>הארץ.</a:t>
            </a:r>
            <a:endParaRPr lang="he-IL" dirty="0"/>
          </a:p>
          <a:p>
            <a:r>
              <a:rPr lang="he-IL" dirty="0"/>
              <a:t>דוגמאות שונות שממחישות שפחות מזה זה לא </a:t>
            </a:r>
            <a:r>
              <a:rPr lang="he-IL" dirty="0" smtClean="0"/>
              <a:t>חלל:</a:t>
            </a:r>
            <a:r>
              <a:rPr lang="he-IL" baseline="0" dirty="0" smtClean="0"/>
              <a:t> </a:t>
            </a:r>
            <a:r>
              <a:rPr lang="he-IL" dirty="0" smtClean="0"/>
              <a:t> </a:t>
            </a:r>
            <a:r>
              <a:rPr lang="he-IL" dirty="0"/>
              <a:t>מטוס נוסעים טס בסביבות ה10 ק"מ ולכן זהו איננו חלל, קיימים גם מטוסים צבאיים הטסים סביב 20-30 ק"מ ואף יותר, בלוני מחקר </a:t>
            </a:r>
            <a:r>
              <a:rPr lang="he-IL" dirty="0" smtClean="0"/>
              <a:t>נמצאים </a:t>
            </a:r>
            <a:r>
              <a:rPr lang="he-IL" dirty="0"/>
              <a:t>ב30-40 ק"מ </a:t>
            </a:r>
            <a:r>
              <a:rPr lang="he-IL" dirty="0" smtClean="0"/>
              <a:t>מעל</a:t>
            </a:r>
            <a:r>
              <a:rPr lang="he-IL" baseline="0" dirty="0" smtClean="0"/>
              <a:t> הקרקע.</a:t>
            </a:r>
            <a:endParaRPr lang="he-IL" dirty="0"/>
          </a:p>
          <a:p>
            <a:r>
              <a:rPr lang="he-IL" b="0" dirty="0"/>
              <a:t>ב</a:t>
            </a:r>
            <a:r>
              <a:rPr lang="he-IL" b="0" i="0" u="sng" dirty="0"/>
              <a:t>99 </a:t>
            </a:r>
            <a:r>
              <a:rPr lang="he-IL" b="0" i="0" u="sng" dirty="0" smtClean="0"/>
              <a:t>ק"מ </a:t>
            </a:r>
            <a:r>
              <a:rPr lang="he-IL" b="0" i="0" u="sng" dirty="0"/>
              <a:t>וב100 ק"מ אין הבדל אין קו אמיתי שממנו מתחילים להרגיש שאין חלל. הטבע לא חי לפי ההגדרות האנושיות שלנו . זוהי הסכמה שמעוגנת בחוק הבינלאומי. </a:t>
            </a:r>
          </a:p>
          <a:p>
            <a:r>
              <a:rPr lang="he-IL" b="0" dirty="0"/>
              <a:t>חשוב להבין שהמשמעות </a:t>
            </a:r>
            <a:r>
              <a:rPr lang="he-IL" b="0" dirty="0" smtClean="0"/>
              <a:t>היחידה </a:t>
            </a:r>
            <a:r>
              <a:rPr lang="he-IL" b="0" dirty="0"/>
              <a:t>של כך היא משמעות גיאופוליטית. מרחב </a:t>
            </a:r>
            <a:r>
              <a:rPr lang="he-IL" b="0" dirty="0" err="1" smtClean="0"/>
              <a:t>איוורי</a:t>
            </a:r>
            <a:r>
              <a:rPr lang="he-IL" b="0" dirty="0" smtClean="0"/>
              <a:t> </a:t>
            </a:r>
            <a:r>
              <a:rPr lang="he-IL" b="0" dirty="0"/>
              <a:t>של מדינה נגמר ב100 ק"מ ולכן ללווינים מותר לרחף מעל מדינות מעל 100 ק"מ ללא קבלת אישור מהמדינה</a:t>
            </a:r>
            <a:r>
              <a:rPr lang="he-IL" b="1" dirty="0"/>
              <a:t>. </a:t>
            </a:r>
            <a:endParaRPr lang="he-IL" b="1" dirty="0" smtClean="0"/>
          </a:p>
          <a:p>
            <a:endParaRPr lang="he-IL" b="1" dirty="0" smtClean="0"/>
          </a:p>
          <a:p>
            <a:r>
              <a:rPr lang="he-IL" b="0" dirty="0" smtClean="0"/>
              <a:t>שאלה אפשרית שתעלה מהקהל:</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effectLst/>
                <a:latin typeface="+mn-lt"/>
                <a:ea typeface="+mn-ea"/>
                <a:cs typeface="+mn-cs"/>
              </a:rPr>
              <a:t>מדוע החליטו על 100 ק"מ? – הוחלט על 100 ק"מ כי זהו בערך הגבול העליון שבו ניתן לקבל עילוי באמצעות כנפיים (כלומר, יש מספיק אטמוספירה). לקו זה קוראים קו </a:t>
            </a:r>
            <a:r>
              <a:rPr lang="he-IL" sz="1200" kern="1200" dirty="0" err="1" smtClean="0">
                <a:solidFill>
                  <a:schemeClr val="tx1"/>
                </a:solidFill>
                <a:effectLst/>
                <a:latin typeface="+mn-lt"/>
                <a:ea typeface="+mn-ea"/>
                <a:cs typeface="+mn-cs"/>
              </a:rPr>
              <a:t>קרמן</a:t>
            </a:r>
            <a:r>
              <a:rPr lang="he-IL"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Karmen</a:t>
            </a:r>
            <a:r>
              <a:rPr lang="en-US" sz="1200" kern="1200" dirty="0" smtClean="0">
                <a:solidFill>
                  <a:schemeClr val="tx1"/>
                </a:solidFill>
                <a:effectLst/>
                <a:latin typeface="+mn-lt"/>
                <a:ea typeface="+mn-ea"/>
                <a:cs typeface="+mn-cs"/>
              </a:rPr>
              <a:t> Line</a:t>
            </a:r>
            <a:r>
              <a:rPr lang="he-IL" sz="1200" kern="1200" dirty="0" smtClean="0">
                <a:solidFill>
                  <a:schemeClr val="tx1"/>
                </a:solidFill>
                <a:effectLst/>
                <a:latin typeface="+mn-lt"/>
                <a:ea typeface="+mn-ea"/>
                <a:cs typeface="+mn-cs"/>
              </a:rPr>
              <a:t>) ולכן הוחלט הגובה הזה כגבול החלל.</a:t>
            </a:r>
            <a:endParaRPr lang="en-US" sz="1200" kern="1200" dirty="0" smtClean="0">
              <a:solidFill>
                <a:schemeClr val="tx1"/>
              </a:solidFill>
              <a:effectLst/>
              <a:latin typeface="+mn-lt"/>
              <a:ea typeface="+mn-ea"/>
              <a:cs typeface="+mn-cs"/>
            </a:endParaRPr>
          </a:p>
          <a:p>
            <a:endParaRPr lang="en-US" b="1" dirty="0"/>
          </a:p>
        </p:txBody>
      </p:sp>
    </p:spTree>
    <p:extLst>
      <p:ext uri="{BB962C8B-B14F-4D97-AF65-F5344CB8AC3E}">
        <p14:creationId xmlns:p14="http://schemas.microsoft.com/office/powerpoint/2010/main" val="417735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היום מגיעים לחלל באמצעות טילים והם בגובה של בניין של בן 5-40 קומות, מדובר בגובה כמו של בנייני עזריאלי ובקוטר של עד 10 מטרים. </a:t>
            </a:r>
          </a:p>
          <a:p>
            <a:r>
              <a:rPr lang="he-IL" dirty="0" smtClean="0"/>
              <a:t>חשוב להבין כי הטילים המשגרים לוויינים לחלל נדרשים לספק את</a:t>
            </a:r>
            <a:r>
              <a:rPr lang="he-IL" baseline="0" dirty="0" smtClean="0"/>
              <a:t> </a:t>
            </a:r>
            <a:r>
              <a:rPr lang="he-IL" dirty="0" smtClean="0"/>
              <a:t>מהירות הנדרשת על מנת שלא יפלו (מה שהסברנו מקודם על סיבוב כדור הארץ), חלליות המשוגרות לירח או לכוכבים אחרים -הטילים שלהם (משגרים)</a:t>
            </a:r>
            <a:r>
              <a:rPr lang="he-IL" baseline="0" dirty="0" smtClean="0"/>
              <a:t> </a:t>
            </a:r>
            <a:r>
              <a:rPr lang="he-IL" dirty="0" smtClean="0"/>
              <a:t> ישגרו אותם למסלול מיוחד הנקרא "מסלול בריחה", שיאפשר להם להתנתק מכוח המשיכה של כדור הארץ ולהתקדם לעבר כוכב היעד.</a:t>
            </a:r>
          </a:p>
          <a:p>
            <a:r>
              <a:rPr lang="he-IL" dirty="0" smtClean="0"/>
              <a:t>המשגר גדול כל כך כיוון שצריך להכיל דלק רקטי</a:t>
            </a:r>
            <a:r>
              <a:rPr lang="he-IL" baseline="0" dirty="0" smtClean="0"/>
              <a:t> בכמות</a:t>
            </a:r>
            <a:r>
              <a:rPr lang="he-IL" dirty="0" smtClean="0"/>
              <a:t> עצומה. </a:t>
            </a:r>
          </a:p>
          <a:p>
            <a:r>
              <a:rPr lang="he-IL" dirty="0" smtClean="0"/>
              <a:t>למספר מועט של מדינות בעולם יש יכולת שיגור לחלל,</a:t>
            </a:r>
            <a:r>
              <a:rPr lang="he-IL" baseline="0" dirty="0" smtClean="0"/>
              <a:t> וישראל הקטנה היא אחת מהן</a:t>
            </a:r>
            <a:r>
              <a:rPr lang="he-IL" baseline="0" dirty="0" smtClean="0"/>
              <a:t>!</a:t>
            </a:r>
          </a:p>
          <a:p>
            <a:endParaRPr lang="he-IL" baseline="0" dirty="0" smtClean="0"/>
          </a:p>
          <a:p>
            <a:r>
              <a:rPr lang="he-IL" baseline="0" dirty="0" smtClean="0"/>
              <a:t>שאלות אפשריות שיעלו מהקהל:</a:t>
            </a:r>
          </a:p>
          <a:p>
            <a:pPr lvl="0" rtl="1"/>
            <a:r>
              <a:rPr lang="he-IL" sz="1200" kern="1200" dirty="0" smtClean="0">
                <a:solidFill>
                  <a:schemeClr val="tx1"/>
                </a:solidFill>
                <a:effectLst/>
                <a:latin typeface="+mn-lt"/>
                <a:ea typeface="+mn-ea"/>
                <a:cs typeface="+mn-cs"/>
              </a:rPr>
              <a:t>1.</a:t>
            </a:r>
            <a:r>
              <a:rPr lang="he-IL" sz="1200" kern="1200" baseline="0" dirty="0" smtClean="0">
                <a:solidFill>
                  <a:schemeClr val="tx1"/>
                </a:solidFill>
                <a:effectLst/>
                <a:latin typeface="+mn-lt"/>
                <a:ea typeface="+mn-ea"/>
                <a:cs typeface="+mn-cs"/>
              </a:rPr>
              <a:t> </a:t>
            </a:r>
            <a:r>
              <a:rPr lang="he-IL" sz="1200" kern="1200" dirty="0" smtClean="0">
                <a:solidFill>
                  <a:schemeClr val="tx1"/>
                </a:solidFill>
                <a:effectLst/>
                <a:latin typeface="+mn-lt"/>
                <a:ea typeface="+mn-ea"/>
                <a:cs typeface="+mn-cs"/>
              </a:rPr>
              <a:t>האם זה נכון שישראל משגרת הפוך? ומה זה אומר? – נכון בהחלט, מדינת ישראל החליטה שתהיה לה עצמאות חללית מלאה ולכן שיגור הלוויינים מבוצע מהשטח של ישראל. למשגר יש שני תפקידים, הראשון – להביא את הלוויין לגובה הרצוי, והשני – להקנות לו את המהירות הנדרשת כדי שלא ייפול (את המהירות שמאפסת את הכבידה). אם היינו יודעים לנצל את מהירות סיבוב כדור הארץ היינו יכולים לחסוך דלק רב. באמת – כל מדינות העולם משגרות את הלוויין ביחד עם כיוון סיבוב כדור הארץ. כלומר, ממזרח למערב. עם זאת, מדינת ישראל לא יכולה לשגר מזרחה ולכן משגרת מערבה והלוויינים שלנו הם היחידים שמסתובבים "הפוך".</a:t>
            </a:r>
            <a:endParaRPr lang="en-US" sz="1200" kern="1200" dirty="0" smtClean="0">
              <a:solidFill>
                <a:schemeClr val="tx1"/>
              </a:solidFill>
              <a:effectLst/>
              <a:latin typeface="+mn-lt"/>
              <a:ea typeface="+mn-ea"/>
              <a:cs typeface="+mn-cs"/>
            </a:endParaRPr>
          </a:p>
          <a:p>
            <a:pPr lvl="0" rtl="1"/>
            <a:r>
              <a:rPr lang="he-IL" sz="1200" kern="1200" dirty="0" smtClean="0">
                <a:solidFill>
                  <a:schemeClr val="tx1"/>
                </a:solidFill>
                <a:effectLst/>
                <a:latin typeface="+mn-lt"/>
                <a:ea typeface="+mn-ea"/>
                <a:cs typeface="+mn-cs"/>
              </a:rPr>
              <a:t>2. האם טילים הם חד פעמיים או רב פעמיים? – משגרי לוויינים ברובם הינם חד פעמיים. עם זאת, לאחרונה קמו חברות פרטיות שמתכננות טילים כאלה שיהיה אפשר להשתמש בהם מספר רב של פעמים וכך להוזיל את עלויות השיגור בכך שלא צריך לבנות כל פעם משגר חדש. המצב דומה למצב של מטוס – תדמיינו כמה היה עולה כרטיס טיסה אם אחרי כל טיסה היו משמידים את המטוס ובונים אחד חדש במקומו. החברה המובילה בעולם זה כיום היא חברת </a:t>
            </a:r>
            <a:r>
              <a:rPr lang="en-US" sz="1200" kern="1200" dirty="0" smtClean="0">
                <a:solidFill>
                  <a:schemeClr val="tx1"/>
                </a:solidFill>
                <a:effectLst/>
                <a:latin typeface="+mn-lt"/>
                <a:ea typeface="+mn-ea"/>
                <a:cs typeface="+mn-cs"/>
              </a:rPr>
              <a:t>SPACE X</a:t>
            </a:r>
            <a:r>
              <a:rPr lang="he-IL" sz="1200" kern="1200" dirty="0" smtClean="0">
                <a:solidFill>
                  <a:schemeClr val="tx1"/>
                </a:solidFill>
                <a:effectLst/>
                <a:latin typeface="+mn-lt"/>
                <a:ea typeface="+mn-ea"/>
                <a:cs typeface="+mn-cs"/>
              </a:rPr>
              <a:t> השולטת בשוק השיגורים והמשגרים שלה הינם רב פעמיים.</a:t>
            </a:r>
            <a:endParaRPr lang="en-US" sz="1200" kern="1200" dirty="0" smtClean="0">
              <a:solidFill>
                <a:schemeClr val="tx1"/>
              </a:solidFill>
              <a:effectLst/>
              <a:latin typeface="+mn-lt"/>
              <a:ea typeface="+mn-ea"/>
              <a:cs typeface="+mn-cs"/>
            </a:endParaRPr>
          </a:p>
          <a:p>
            <a:endParaRPr lang="he-IL" dirty="0"/>
          </a:p>
        </p:txBody>
      </p:sp>
    </p:spTree>
    <p:extLst>
      <p:ext uri="{BB962C8B-B14F-4D97-AF65-F5344CB8AC3E}">
        <p14:creationId xmlns:p14="http://schemas.microsoft.com/office/powerpoint/2010/main" val="3026334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ct val="0"/>
              </a:spcBef>
              <a:spcAft>
                <a:spcPct val="0"/>
              </a:spcAft>
              <a:buClrTx/>
              <a:buSzTx/>
              <a:buFontTx/>
              <a:buNone/>
              <a:defRPr/>
            </a:pPr>
            <a:r>
              <a:rPr lang="he-IL" sz="1200" b="0" dirty="0" smtClean="0">
                <a:solidFill>
                  <a:schemeClr val="bg1"/>
                </a:solidFill>
                <a:latin typeface="Arial" panose="020B0604020202020204" pitchFamily="34" charset="0"/>
                <a:cs typeface="+mn-cs"/>
              </a:rPr>
              <a:t>- בעבר המירוץ לחלל היווה תחרות בין שתי המעצמות ששלטו בו: ארה"ב וברית המועצות. מי תגיע קודם, ותפגין עליונות טכנולוגית וכפועל יוצא גם צבאית. אמנם ארה"ב היתה המדינה הראשונה לנחות על הירח, אבל ברה"מ</a:t>
            </a:r>
            <a:r>
              <a:rPr lang="he-IL" sz="1200" b="0" baseline="0" dirty="0" smtClean="0">
                <a:solidFill>
                  <a:schemeClr val="bg1"/>
                </a:solidFill>
                <a:latin typeface="Arial" panose="020B0604020202020204" pitchFamily="34" charset="0"/>
                <a:cs typeface="+mn-cs"/>
              </a:rPr>
              <a:t> היתה המדינה הראשונה ששלחה בני אדם לחלל. אם רוצים אפשר לדוג עוד קצת פרטים עסיסיים מתקופת המלחמה הקרה על המירוץ לחלל.</a:t>
            </a:r>
            <a:endParaRPr lang="he-IL" sz="1200" b="0" dirty="0" smtClean="0">
              <a:solidFill>
                <a:schemeClr val="bg1"/>
              </a:solidFill>
              <a:latin typeface="Arial" panose="020B0604020202020204" pitchFamily="34" charset="0"/>
              <a:cs typeface="+mn-cs"/>
            </a:endParaRPr>
          </a:p>
          <a:p>
            <a:pPr marL="0" marR="0" lvl="0" indent="0" algn="r" defTabSz="914400" rtl="1" eaLnBrk="1" fontAlgn="auto" latinLnBrk="0" hangingPunct="1">
              <a:lnSpc>
                <a:spcPct val="100000"/>
              </a:lnSpc>
              <a:spcBef>
                <a:spcPct val="0"/>
              </a:spcBef>
              <a:spcAft>
                <a:spcPct val="0"/>
              </a:spcAft>
              <a:buClrTx/>
              <a:buSzTx/>
              <a:buFontTx/>
              <a:buNone/>
              <a:defRPr/>
            </a:pPr>
            <a:endParaRPr lang="he-IL" sz="1200" b="0" dirty="0" smtClean="0">
              <a:solidFill>
                <a:schemeClr val="bg1"/>
              </a:solidFill>
              <a:latin typeface="Arial" panose="020B0604020202020204" pitchFamily="34" charset="0"/>
              <a:cs typeface="+mn-cs"/>
            </a:endParaRPr>
          </a:p>
          <a:p>
            <a:pPr marL="171450" marR="0" lvl="0" indent="-171450" algn="r" defTabSz="914400" rtl="1" eaLnBrk="1" fontAlgn="auto" latinLnBrk="0" hangingPunct="1">
              <a:lnSpc>
                <a:spcPct val="100000"/>
              </a:lnSpc>
              <a:spcBef>
                <a:spcPct val="0"/>
              </a:spcBef>
              <a:spcAft>
                <a:spcPct val="0"/>
              </a:spcAft>
              <a:buClrTx/>
              <a:buSzTx/>
              <a:buFontTx/>
              <a:buChar char="-"/>
              <a:defRPr/>
            </a:pPr>
            <a:r>
              <a:rPr lang="he-IL" sz="1200" b="0" dirty="0" smtClean="0">
                <a:solidFill>
                  <a:schemeClr val="bg1"/>
                </a:solidFill>
                <a:latin typeface="Arial" panose="020B0604020202020204" pitchFamily="34" charset="0"/>
                <a:cs typeface="+mn-cs"/>
              </a:rPr>
              <a:t>בשנים האחרונות נכנסו לשוק החלל חברות פרטיות אשר שינו אותו לחלוטין.</a:t>
            </a:r>
            <a:r>
              <a:rPr lang="he-IL" sz="1200" b="0" baseline="0" dirty="0" smtClean="0">
                <a:solidFill>
                  <a:schemeClr val="bg1"/>
                </a:solidFill>
                <a:latin typeface="Arial" panose="020B0604020202020204" pitchFamily="34" charset="0"/>
                <a:cs typeface="+mn-cs"/>
              </a:rPr>
              <a:t> מאפשרות שיגורים בעלויות מופחתות, גם לטובת ממשלות אבל גם לטובת אנשים פרטיים, מתוך מניע עסקי. </a:t>
            </a:r>
            <a:r>
              <a:rPr lang="en-US" sz="1200" b="0" baseline="0" dirty="0" err="1" smtClean="0">
                <a:solidFill>
                  <a:schemeClr val="bg1"/>
                </a:solidFill>
                <a:latin typeface="Arial" panose="020B0604020202020204" pitchFamily="34" charset="0"/>
                <a:cs typeface="+mn-cs"/>
              </a:rPr>
              <a:t>SpaceX</a:t>
            </a:r>
            <a:r>
              <a:rPr lang="en-US" sz="1200" b="0" baseline="0" dirty="0" smtClean="0">
                <a:solidFill>
                  <a:schemeClr val="bg1"/>
                </a:solidFill>
                <a:latin typeface="Arial" panose="020B0604020202020204" pitchFamily="34" charset="0"/>
                <a:cs typeface="+mn-cs"/>
              </a:rPr>
              <a:t>, Blue Origin</a:t>
            </a:r>
            <a:r>
              <a:rPr lang="he-IL" sz="1200" b="0" baseline="0" dirty="0" smtClean="0">
                <a:solidFill>
                  <a:schemeClr val="bg1"/>
                </a:solidFill>
                <a:latin typeface="Arial" panose="020B0604020202020204" pitchFamily="34" charset="0"/>
                <a:cs typeface="+mn-cs"/>
              </a:rPr>
              <a:t> ורבות נוספות.</a:t>
            </a:r>
          </a:p>
          <a:p>
            <a:pPr marL="171450" marR="0" lvl="0" indent="-171450" algn="r" defTabSz="914400" rtl="1" eaLnBrk="1" fontAlgn="auto" latinLnBrk="0" hangingPunct="1">
              <a:lnSpc>
                <a:spcPct val="100000"/>
              </a:lnSpc>
              <a:spcBef>
                <a:spcPct val="0"/>
              </a:spcBef>
              <a:spcAft>
                <a:spcPct val="0"/>
              </a:spcAft>
              <a:buClrTx/>
              <a:buSzTx/>
              <a:buFontTx/>
              <a:buChar char="-"/>
              <a:defRPr/>
            </a:pPr>
            <a:endParaRPr lang="he-IL" sz="1200" b="0" baseline="0" dirty="0" smtClean="0">
              <a:solidFill>
                <a:schemeClr val="bg1"/>
              </a:solidFill>
              <a:latin typeface="Arial" panose="020B0604020202020204" pitchFamily="34" charset="0"/>
              <a:cs typeface="+mn-cs"/>
            </a:endParaRPr>
          </a:p>
          <a:p>
            <a:pPr marL="171450" marR="0" lvl="0" indent="-171450" algn="r" defTabSz="914400" rtl="1" eaLnBrk="1" fontAlgn="auto" latinLnBrk="0" hangingPunct="1">
              <a:lnSpc>
                <a:spcPct val="100000"/>
              </a:lnSpc>
              <a:spcBef>
                <a:spcPct val="0"/>
              </a:spcBef>
              <a:spcAft>
                <a:spcPct val="0"/>
              </a:spcAft>
              <a:buClrTx/>
              <a:buSzTx/>
              <a:buFontTx/>
              <a:buChar char="-"/>
              <a:defRPr/>
            </a:pPr>
            <a:r>
              <a:rPr lang="he-IL" sz="1200" b="0" baseline="0" dirty="0" smtClean="0">
                <a:solidFill>
                  <a:schemeClr val="bg1"/>
                </a:solidFill>
                <a:latin typeface="Arial" panose="020B0604020202020204" pitchFamily="34" charset="0"/>
                <a:cs typeface="+mn-cs"/>
              </a:rPr>
              <a:t>כריית מחצבים והתיישבות בכוכבים אחרים – המשאבים בכדוה"א הולכים ואוזלים וחקר החלל גילה יסודות בסיסיים שקיימים למשל על אדמת הירח שעשויים לאפשר את המשך קיום המין האנושי במקרה של "סוף העולם" כאן בכדור.</a:t>
            </a:r>
          </a:p>
          <a:p>
            <a:pPr marL="171450" marR="0" lvl="0" indent="-171450" algn="r" defTabSz="914400" rtl="1" eaLnBrk="1" fontAlgn="auto" latinLnBrk="0" hangingPunct="1">
              <a:lnSpc>
                <a:spcPct val="100000"/>
              </a:lnSpc>
              <a:spcBef>
                <a:spcPct val="0"/>
              </a:spcBef>
              <a:spcAft>
                <a:spcPct val="0"/>
              </a:spcAft>
              <a:buClrTx/>
              <a:buSzTx/>
              <a:buFontTx/>
              <a:buChar char="-"/>
              <a:defRPr/>
            </a:pPr>
            <a:r>
              <a:rPr lang="he-IL" sz="1200" b="0" dirty="0" smtClean="0">
                <a:solidFill>
                  <a:schemeClr val="bg1"/>
                </a:solidFill>
                <a:latin typeface="Arial" panose="020B0604020202020204" pitchFamily="34" charset="0"/>
                <a:cs typeface="+mn-cs"/>
              </a:rPr>
              <a:t>פיתוח טכנולוגיות – במסגרת</a:t>
            </a:r>
            <a:r>
              <a:rPr lang="he-IL" sz="1200" b="0" baseline="0" dirty="0" smtClean="0">
                <a:solidFill>
                  <a:schemeClr val="bg1"/>
                </a:solidFill>
                <a:latin typeface="Arial" panose="020B0604020202020204" pitchFamily="34" charset="0"/>
                <a:cs typeface="+mn-cs"/>
              </a:rPr>
              <a:t> האתגר להגיע ולשהות בחלל מפותחות טכנולוגיות חדשניות ופורצות דרך, אשר את חלקן ניתן להסב חזרה לשיפור החיים כאן על הכוכב שלנו גם בלי קשר לחלל. אפשר לחפש דוגמאות..</a:t>
            </a:r>
          </a:p>
          <a:p>
            <a:pPr marL="0" marR="0" lvl="0" indent="0" algn="r" defTabSz="914400" rtl="1" eaLnBrk="1" fontAlgn="auto" latinLnBrk="0" hangingPunct="1">
              <a:lnSpc>
                <a:spcPct val="100000"/>
              </a:lnSpc>
              <a:spcBef>
                <a:spcPct val="0"/>
              </a:spcBef>
              <a:spcAft>
                <a:spcPct val="0"/>
              </a:spcAft>
              <a:buClrTx/>
              <a:buSzTx/>
              <a:buFontTx/>
              <a:buNone/>
              <a:defRPr/>
            </a:pPr>
            <a:endParaRPr lang="he-IL" sz="1200" b="0" dirty="0" smtClean="0">
              <a:solidFill>
                <a:schemeClr val="bg1"/>
              </a:solidFill>
              <a:latin typeface="Arial" panose="020B0604020202020204" pitchFamily="34" charset="0"/>
              <a:cs typeface="+mn-cs"/>
            </a:endParaRPr>
          </a:p>
          <a:p>
            <a:pPr marL="0" marR="0" lvl="0" indent="0" algn="r" defTabSz="914400" rtl="1" eaLnBrk="1" fontAlgn="auto" latinLnBrk="0" hangingPunct="1">
              <a:lnSpc>
                <a:spcPct val="100000"/>
              </a:lnSpc>
              <a:spcBef>
                <a:spcPct val="0"/>
              </a:spcBef>
              <a:spcAft>
                <a:spcPct val="0"/>
              </a:spcAft>
              <a:buClrTx/>
              <a:buSzTx/>
              <a:buFontTx/>
              <a:buNone/>
              <a:defRPr/>
            </a:pPr>
            <a:r>
              <a:rPr lang="he-IL" sz="1200" b="0" dirty="0" smtClean="0">
                <a:solidFill>
                  <a:schemeClr val="bg1"/>
                </a:solidFill>
                <a:latin typeface="Arial" panose="020B0604020202020204" pitchFamily="34" charset="0"/>
                <a:cs typeface="+mn-cs"/>
              </a:rPr>
              <a:t>שאלות אפשריות שיעלו מהקהל:</a:t>
            </a:r>
          </a:p>
          <a:p>
            <a:pPr lvl="0" rtl="1"/>
            <a:r>
              <a:rPr lang="he-IL" sz="1200" kern="1200" dirty="0" smtClean="0">
                <a:solidFill>
                  <a:schemeClr val="tx1"/>
                </a:solidFill>
                <a:effectLst/>
                <a:latin typeface="+mn-lt"/>
                <a:ea typeface="+mn-ea"/>
                <a:cs typeface="+mn-cs"/>
              </a:rPr>
              <a:t>1. מתי בני אדם יחזרו לירח? – קיימת תוכנית בהובלה אמריקאית בשם </a:t>
            </a:r>
            <a:r>
              <a:rPr lang="he-IL" sz="1200" kern="1200" dirty="0" err="1" smtClean="0">
                <a:solidFill>
                  <a:schemeClr val="tx1"/>
                </a:solidFill>
                <a:effectLst/>
                <a:latin typeface="+mn-lt"/>
                <a:ea typeface="+mn-ea"/>
                <a:cs typeface="+mn-cs"/>
              </a:rPr>
              <a:t>ארטמיס</a:t>
            </a:r>
            <a:r>
              <a:rPr lang="he-IL"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ARTEMIS</a:t>
            </a:r>
            <a:r>
              <a:rPr lang="he-IL" sz="1200" kern="1200" dirty="0" smtClean="0">
                <a:solidFill>
                  <a:schemeClr val="tx1"/>
                </a:solidFill>
                <a:effectLst/>
                <a:latin typeface="+mn-lt"/>
                <a:ea typeface="+mn-ea"/>
                <a:cs typeface="+mn-cs"/>
              </a:rPr>
              <a:t>), התוכנית היא בין לאומית וכוללת חזרה מאויישת לירח בשנים הקרובות עד כדי הקמת בסיס קבוע מסביב לירח (בדומה לתחנת החלל הבינלאומית) ובסיס קבוע על פני הירח. קיימות תוכניות דומות של הסינים והרוסים אך ככל הנראה תוכנית </a:t>
            </a:r>
            <a:r>
              <a:rPr lang="he-IL" sz="1200" kern="1200" dirty="0" err="1" smtClean="0">
                <a:solidFill>
                  <a:schemeClr val="tx1"/>
                </a:solidFill>
                <a:effectLst/>
                <a:latin typeface="+mn-lt"/>
                <a:ea typeface="+mn-ea"/>
                <a:cs typeface="+mn-cs"/>
              </a:rPr>
              <a:t>ארטמיס</a:t>
            </a:r>
            <a:r>
              <a:rPr lang="he-IL" sz="1200" kern="1200" dirty="0" smtClean="0">
                <a:solidFill>
                  <a:schemeClr val="tx1"/>
                </a:solidFill>
                <a:effectLst/>
                <a:latin typeface="+mn-lt"/>
                <a:ea typeface="+mn-ea"/>
                <a:cs typeface="+mn-cs"/>
              </a:rPr>
              <a:t> תהיה הראשונה שתחזיר אנשים לירח כבר בשנתיים – שלוש הקרובות.</a:t>
            </a:r>
            <a:endParaRPr lang="en-US" sz="1200" kern="1200" dirty="0" smtClean="0">
              <a:solidFill>
                <a:schemeClr val="tx1"/>
              </a:solidFill>
              <a:effectLst/>
              <a:latin typeface="+mn-lt"/>
              <a:ea typeface="+mn-ea"/>
              <a:cs typeface="+mn-cs"/>
            </a:endParaRPr>
          </a:p>
          <a:p>
            <a:pPr lvl="0" rtl="1"/>
            <a:r>
              <a:rPr lang="he-IL" sz="1200" kern="1200" dirty="0" smtClean="0">
                <a:solidFill>
                  <a:schemeClr val="tx1"/>
                </a:solidFill>
                <a:effectLst/>
                <a:latin typeface="+mn-lt"/>
                <a:ea typeface="+mn-ea"/>
                <a:cs typeface="+mn-cs"/>
              </a:rPr>
              <a:t>2. מתי בני אדם יגיעו למאדים – תוכנית </a:t>
            </a:r>
            <a:r>
              <a:rPr lang="he-IL" sz="1200" kern="1200" dirty="0" err="1" smtClean="0">
                <a:solidFill>
                  <a:schemeClr val="tx1"/>
                </a:solidFill>
                <a:effectLst/>
                <a:latin typeface="+mn-lt"/>
                <a:ea typeface="+mn-ea"/>
                <a:cs typeface="+mn-cs"/>
              </a:rPr>
              <a:t>ארטמיס</a:t>
            </a:r>
            <a:r>
              <a:rPr lang="he-IL" sz="1200" kern="1200" dirty="0" smtClean="0">
                <a:solidFill>
                  <a:schemeClr val="tx1"/>
                </a:solidFill>
                <a:effectLst/>
                <a:latin typeface="+mn-lt"/>
                <a:ea typeface="+mn-ea"/>
                <a:cs typeface="+mn-cs"/>
              </a:rPr>
              <a:t> כוללת אפשרות להרחבה ולהגיע גם למאדים. עם זאת, לא מדובר בשלב זה על הקמת מושבת קבע על הכוכב האדום. חשוב להבין שבניגוד לירח שנשאר תמיד קרוב לכדור הארץ, טיסה למאדים עם הטכנולוגיה של היום אורכת בין 6 ל 8 חודשים (לכל כיוון) וגם חלון ההזדמנות לטיסה כזו היא בערך פעם בכל שנתיים. לכן, כל טיסה למאדים תהיה מסע של כשלוש שנים שיעמיד את האסטרונאוטים בסכנות גדולות ורבות וללא יכולת ממשית לקבלת סיוע מכדור הארץ. בשלב זה הגעת בני אדם למאדים נראית רחוקה אך היא בהחלט צפויה לקרוא בטווח הזמן הרחוק יותר (אולי בעוד כעשר שנים ואולי אף פחות)</a:t>
            </a:r>
            <a:endParaRPr lang="en-US" sz="1200" kern="1200" dirty="0" smtClean="0">
              <a:solidFill>
                <a:schemeClr val="tx1"/>
              </a:solidFill>
              <a:effectLst/>
              <a:latin typeface="+mn-lt"/>
              <a:ea typeface="+mn-ea"/>
              <a:cs typeface="+mn-cs"/>
            </a:endParaRPr>
          </a:p>
          <a:p>
            <a:pPr marL="0" marR="0" lvl="0" indent="0" algn="r" defTabSz="914400" rtl="1" eaLnBrk="1" fontAlgn="auto" latinLnBrk="0" hangingPunct="1">
              <a:lnSpc>
                <a:spcPct val="100000"/>
              </a:lnSpc>
              <a:spcBef>
                <a:spcPct val="0"/>
              </a:spcBef>
              <a:spcAft>
                <a:spcPct val="0"/>
              </a:spcAft>
              <a:buClrTx/>
              <a:buSzTx/>
              <a:buFontTx/>
              <a:buNone/>
              <a:defRPr/>
            </a:pPr>
            <a:endParaRPr lang="he-IL" sz="1200" b="0" dirty="0" smtClean="0">
              <a:solidFill>
                <a:schemeClr val="bg1"/>
              </a:solidFill>
              <a:latin typeface="Arial" panose="020B0604020202020204" pitchFamily="34" charset="0"/>
              <a:cs typeface="+mn-cs"/>
            </a:endParaRPr>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7</a:t>
            </a:fld>
            <a:endParaRPr lang="he-IL"/>
          </a:p>
        </p:txBody>
      </p:sp>
    </p:spTree>
    <p:extLst>
      <p:ext uri="{BB962C8B-B14F-4D97-AF65-F5344CB8AC3E}">
        <p14:creationId xmlns:p14="http://schemas.microsoft.com/office/powerpoint/2010/main" val="817580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לוויינים משמשים ל3 שימושים מרכזיים:</a:t>
            </a:r>
          </a:p>
          <a:p>
            <a:pPr marL="171450" indent="-171450">
              <a:buFont typeface="Arial" panose="020B0604020202020204" pitchFamily="34" charset="0"/>
              <a:buChar char="•"/>
            </a:pPr>
            <a:r>
              <a:rPr lang="he-IL" dirty="0" smtClean="0"/>
              <a:t>כלכלי -</a:t>
            </a:r>
            <a:r>
              <a:rPr lang="he-IL" baseline="0" dirty="0" smtClean="0"/>
              <a:t> </a:t>
            </a:r>
            <a:r>
              <a:rPr lang="he-IL" dirty="0" smtClean="0"/>
              <a:t>החלל מאפשר לנו יעילות ככלכלית בשימוש במשאבים לצרכים שונים כגון תקשורת, אינטרנט, נווט (</a:t>
            </a:r>
            <a:r>
              <a:rPr lang="en-US" dirty="0" err="1" smtClean="0"/>
              <a:t>waze</a:t>
            </a:r>
            <a:r>
              <a:rPr lang="he-IL" dirty="0" smtClean="0"/>
              <a:t>) ובעצם בגלל שכדור הארץ עגול הדרך הקצרה והיעילה ביותר להפעלת הכלים הטכנולוגיים הקיימים הם באמצעות שימוש בלוויינים בחלל.  לא הייתי אומר שזה רק כלכלי, זה גם שיפור</a:t>
            </a:r>
            <a:r>
              <a:rPr lang="he-IL" baseline="0" dirty="0" smtClean="0"/>
              <a:t> רמת החיים של האדם הפשוט ביומיום.</a:t>
            </a:r>
            <a:endParaRPr lang="he-IL" dirty="0" smtClean="0"/>
          </a:p>
          <a:p>
            <a:pPr marL="171450" indent="-171450">
              <a:buFont typeface="Arial" panose="020B0604020202020204" pitchFamily="34" charset="0"/>
              <a:buChar char="•"/>
            </a:pPr>
            <a:r>
              <a:rPr lang="he-IL" dirty="0" smtClean="0"/>
              <a:t>צבאי - למשל ריגול וניתוח מידע ונתונים</a:t>
            </a:r>
          </a:p>
          <a:p>
            <a:pPr marL="171450" indent="-171450">
              <a:buFont typeface="Arial" panose="020B0604020202020204" pitchFamily="34" charset="0"/>
              <a:buChar char="•"/>
            </a:pPr>
            <a:r>
              <a:rPr lang="he-IL" dirty="0" smtClean="0"/>
              <a:t>מחקרי - ניסויים לטובת שיפור החיים על כדור הארץ.</a:t>
            </a:r>
            <a:endParaRPr lang="en-US" dirty="0"/>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8</a:t>
            </a:fld>
            <a:endParaRPr lang="he-IL"/>
          </a:p>
        </p:txBody>
      </p:sp>
    </p:spTree>
    <p:extLst>
      <p:ext uri="{BB962C8B-B14F-4D97-AF65-F5344CB8AC3E}">
        <p14:creationId xmlns:p14="http://schemas.microsoft.com/office/powerpoint/2010/main" val="213420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ct val="0"/>
              </a:spcBef>
              <a:spcAft>
                <a:spcPct val="0"/>
              </a:spcAft>
              <a:buClrTx/>
              <a:buSzTx/>
              <a:buFontTx/>
              <a:buNone/>
              <a:defRPr/>
            </a:pPr>
            <a:r>
              <a:rPr lang="he-IL" sz="1200" b="0" dirty="0" smtClean="0">
                <a:solidFill>
                  <a:schemeClr val="bg1"/>
                </a:solidFill>
                <a:latin typeface="Arial" panose="020B0604020202020204" pitchFamily="34" charset="0"/>
                <a:cs typeface="+mn-cs"/>
              </a:rPr>
              <a:t>שאלה אפשרית שתעלה מהקהל:</a:t>
            </a:r>
          </a:p>
          <a:p>
            <a:pPr marL="0" marR="0" lvl="0" indent="0" algn="r" defTabSz="914400" rtl="1" eaLnBrk="1" fontAlgn="auto" latinLnBrk="0" hangingPunct="1">
              <a:lnSpc>
                <a:spcPct val="100000"/>
              </a:lnSpc>
              <a:spcBef>
                <a:spcPct val="0"/>
              </a:spcBef>
              <a:spcAft>
                <a:spcPct val="0"/>
              </a:spcAft>
              <a:buClrTx/>
              <a:buSzTx/>
              <a:buFontTx/>
              <a:buNone/>
              <a:tabLst/>
              <a:defRPr/>
            </a:pPr>
            <a:r>
              <a:rPr lang="he-IL" sz="1200" kern="1200" dirty="0" smtClean="0">
                <a:solidFill>
                  <a:schemeClr val="tx1"/>
                </a:solidFill>
                <a:effectLst/>
                <a:latin typeface="+mn-lt"/>
                <a:ea typeface="+mn-ea"/>
                <a:cs typeface="+mn-cs"/>
              </a:rPr>
              <a:t>האם יהיו שימושים אחרים ללוויינים וחלליות בעתיד? – בטח! בעתיד הלא כל כך רחוק, בני אדם ישהו כתיירים בחלל ואולי אף בירח. יעדו במפעלים בחלל ויכרו מחצבים בחלל. כל אלה ידרשו פיתוח ותכנון חדש של חלליות מאוישות ורובוטיות שיקדמו הן את המדע והן את התעשייה ויהפכו את החלל לעוד מקום שאפשר להיות בו</a:t>
            </a:r>
            <a:endParaRPr lang="en-US" sz="1200" kern="1200" dirty="0" smtClean="0">
              <a:solidFill>
                <a:schemeClr val="tx1"/>
              </a:solidFill>
              <a:effectLst/>
              <a:latin typeface="+mn-lt"/>
              <a:ea typeface="+mn-ea"/>
              <a:cs typeface="+mn-cs"/>
            </a:endParaRPr>
          </a:p>
          <a:p>
            <a:pPr marL="0" marR="0" lvl="0" indent="0" algn="r" defTabSz="914400" rtl="1" eaLnBrk="1" fontAlgn="auto" latinLnBrk="0" hangingPunct="1">
              <a:lnSpc>
                <a:spcPct val="100000"/>
              </a:lnSpc>
              <a:spcBef>
                <a:spcPct val="0"/>
              </a:spcBef>
              <a:spcAft>
                <a:spcPct val="0"/>
              </a:spcAft>
              <a:buClrTx/>
              <a:buSzTx/>
              <a:buFontTx/>
              <a:buNone/>
              <a:defRPr/>
            </a:pPr>
            <a:endParaRPr lang="he-IL" sz="1200" b="1" dirty="0" smtClean="0">
              <a:solidFill>
                <a:schemeClr val="bg1"/>
              </a:solidFill>
              <a:latin typeface="Arial" panose="020B0604020202020204" pitchFamily="34" charset="0"/>
              <a:cs typeface="+mn-cs"/>
            </a:endParaRPr>
          </a:p>
        </p:txBody>
      </p:sp>
      <p:sp>
        <p:nvSpPr>
          <p:cNvPr id="4" name="מציין מיקום של מספר שקופית 3"/>
          <p:cNvSpPr>
            <a:spLocks noGrp="1"/>
          </p:cNvSpPr>
          <p:nvPr>
            <p:ph type="sldNum" sz="quarter" idx="10"/>
          </p:nvPr>
        </p:nvSpPr>
        <p:spPr/>
        <p:txBody>
          <a:bodyPr/>
          <a:lstStyle/>
          <a:p>
            <a:fld id="{6A435F21-CB08-4BF0-9E98-B7C701DD51C7}" type="slidenum">
              <a:rPr lang="he-IL" smtClean="0"/>
              <a:t>9</a:t>
            </a:fld>
            <a:endParaRPr lang="he-IL"/>
          </a:p>
        </p:txBody>
      </p:sp>
    </p:spTree>
    <p:extLst>
      <p:ext uri="{BB962C8B-B14F-4D97-AF65-F5344CB8AC3E}">
        <p14:creationId xmlns:p14="http://schemas.microsoft.com/office/powerpoint/2010/main" val="2554165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תמונה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 y="1055057"/>
            <a:ext cx="3343562" cy="762000"/>
          </a:xfrm>
          <a:prstGeom prst="rect">
            <a:avLst/>
          </a:prstGeom>
        </p:spPr>
      </p:pic>
      <p:sp>
        <p:nvSpPr>
          <p:cNvPr id="3" name="Content Placeholder 2"/>
          <p:cNvSpPr>
            <a:spLocks noGrp="1"/>
          </p:cNvSpPr>
          <p:nvPr>
            <p:ph idx="1" hasCustomPrompt="1"/>
          </p:nvPr>
        </p:nvSpPr>
        <p:spPr>
          <a:xfrm>
            <a:off x="765177" y="2255068"/>
            <a:ext cx="16773524" cy="7195169"/>
          </a:xfrm>
        </p:spPr>
        <p:txBody>
          <a:bodyPr vert="horz" lIns="0" tIns="45043" rIns="90129" bIns="45043" rtlCol="0">
            <a:normAutofit/>
          </a:bodyPr>
          <a:lstStyle>
            <a:lvl1pPr>
              <a:defRPr lang="en-US" smtClean="0"/>
            </a:lvl1pPr>
            <a:lvl2pPr>
              <a:defRPr lang="en-US" smtClean="0"/>
            </a:lvl2pPr>
            <a:lvl3pPr>
              <a:defRPr lang="en-US" smtClean="0"/>
            </a:lvl3pPr>
            <a:lvl4pPr>
              <a:defRPr lang="en-US" smtClean="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7064890" y="9582809"/>
            <a:ext cx="774701" cy="458930"/>
          </a:xfrm>
          <a:prstGeom prst="rect">
            <a:avLst/>
          </a:prstGeom>
          <a:noFill/>
        </p:spPr>
        <p:txBody>
          <a:bodyPr wrap="square" lIns="0" tIns="90086" rIns="0" bIns="90086" rtlCol="0">
            <a:spAutoFit/>
          </a:bodyPr>
          <a:lstStyle>
            <a:defPPr>
              <a:defRPr lang="en-US"/>
            </a:defPPr>
            <a:lvl1pPr algn="r">
              <a:defRPr sz="900">
                <a:solidFill>
                  <a:schemeClr val="tx2">
                    <a:lumMod val="60000"/>
                    <a:lumOff val="40000"/>
                  </a:schemeClr>
                </a:solidFill>
              </a:defRPr>
            </a:lvl1pPr>
          </a:lstStyle>
          <a:p>
            <a:pPr defTabSz="1802666" rtl="0" fontAlgn="auto">
              <a:spcBef>
                <a:spcPct val="0"/>
              </a:spcBef>
              <a:spcAft>
                <a:spcPct val="0"/>
              </a:spcAft>
            </a:pPr>
            <a:r>
              <a:rPr lang="en-US" sz="1800">
                <a:solidFill>
                  <a:srgbClr val="646464">
                    <a:lumMod val="60000"/>
                    <a:lumOff val="40000"/>
                  </a:srgbClr>
                </a:solidFill>
                <a:latin typeface="Calibri"/>
                <a:cs typeface="Arial"/>
              </a:rPr>
              <a:t>| </a:t>
            </a:r>
            <a:fld id="{746B6BB7-8FD9-4516-A2B1-95A48CAD54C6}" type="slidenum">
              <a:rPr lang="en-US" sz="1800" smtClean="0">
                <a:solidFill>
                  <a:srgbClr val="646464">
                    <a:lumMod val="60000"/>
                    <a:lumOff val="40000"/>
                  </a:srgbClr>
                </a:solidFill>
                <a:latin typeface="Calibri"/>
                <a:cs typeface="Arial"/>
              </a:rPr>
              <a:pPr defTabSz="1802666" rtl="0" fontAlgn="auto">
                <a:spcBef>
                  <a:spcPct val="0"/>
                </a:spcBef>
                <a:spcAft>
                  <a:spcPct val="0"/>
                </a:spcAft>
              </a:pPr>
              <a:t>‹#›</a:t>
            </a:fld>
            <a:endParaRPr lang="en-US" sz="1800">
              <a:solidFill>
                <a:srgbClr val="646464">
                  <a:lumMod val="60000"/>
                  <a:lumOff val="40000"/>
                </a:srgbClr>
              </a:solidFill>
              <a:latin typeface="Calibri"/>
              <a:cs typeface="Arial"/>
            </a:endParaRPr>
          </a:p>
        </p:txBody>
      </p:sp>
      <p:sp>
        <p:nvSpPr>
          <p:cNvPr id="7" name="Rectangle 72"/>
          <p:cNvSpPr>
            <a:spLocks noChangeArrowheads="1"/>
          </p:cNvSpPr>
          <p:nvPr userDrawn="1"/>
        </p:nvSpPr>
        <p:spPr bwMode="auto">
          <a:xfrm>
            <a:off x="-1" y="9744218"/>
            <a:ext cx="18288002" cy="5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90086" rIns="0" bIns="90086">
            <a:spAutoFit/>
          </a:bodyPr>
          <a:lstStyle/>
          <a:p>
            <a:pPr algn="ctr" defTabSz="1802666" rtl="0">
              <a:defRPr/>
            </a:pPr>
            <a:r>
              <a:rPr lang="en-US" sz="1200" b="1">
                <a:solidFill>
                  <a:srgbClr val="646464">
                    <a:lumMod val="60000"/>
                    <a:lumOff val="40000"/>
                  </a:srgbClr>
                </a:solidFill>
                <a:latin typeface="Calibri" panose="020F0502020204030204" pitchFamily="34" charset="0"/>
                <a:cs typeface="Calibri" panose="020F0502020204030204" pitchFamily="34" charset="0"/>
              </a:rPr>
              <a:t>UNCLASSIFIED</a:t>
            </a:r>
            <a:endParaRPr lang="he-IL" sz="1200" b="1">
              <a:solidFill>
                <a:srgbClr val="646464">
                  <a:lumMod val="60000"/>
                  <a:lumOff val="40000"/>
                </a:srgbClr>
              </a:solidFill>
              <a:latin typeface="Calibri" panose="020F0502020204030204" pitchFamily="34" charset="0"/>
              <a:cs typeface="Arial"/>
            </a:endParaRPr>
          </a:p>
          <a:p>
            <a:pPr algn="ctr" defTabSz="1802666" rtl="0" fontAlgn="auto">
              <a:spcBef>
                <a:spcPct val="0"/>
              </a:spcBef>
              <a:spcAft>
                <a:spcPct val="0"/>
              </a:spcAft>
              <a:defRPr/>
            </a:pPr>
            <a:r>
              <a:rPr lang="en-US" altLang="he-IL" sz="1200">
                <a:solidFill>
                  <a:srgbClr val="646464">
                    <a:lumMod val="60000"/>
                    <a:lumOff val="40000"/>
                  </a:srgbClr>
                </a:solidFill>
                <a:latin typeface="Calibri" panose="020F0502020204030204" pitchFamily="34" charset="0"/>
                <a:cs typeface="Calibri" panose="020F0502020204030204" pitchFamily="34" charset="0"/>
              </a:rPr>
              <a:t>This document contains proprietary information of Israel Aerospace Industries Ltd. and may not be reproduced, copied, disclosed or utilized in any way in whole or in part, without the prior written consent of Israel Aerospace Industries Ltd</a:t>
            </a:r>
          </a:p>
        </p:txBody>
      </p:sp>
      <p:pic>
        <p:nvPicPr>
          <p:cNvPr id="8" name="Picture 2" descr="D:\WORKSPACE2013\IDEA\IAI\TEMPLATE\Materials for PPT\Logo.png"/>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568166" y="248507"/>
            <a:ext cx="1457867" cy="9421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3095335" y="339812"/>
            <a:ext cx="12097340" cy="1244603"/>
          </a:xfrm>
        </p:spPr>
        <p:txBody>
          <a:bodyPr vert="horz" lIns="0" tIns="45043" rIns="90129" bIns="45043" rtlCol="0" anchor="ctr" anchorCtr="0">
            <a:noAutofit/>
          </a:bodyPr>
          <a:lstStyle>
            <a:lvl1pPr>
              <a:defRPr lang="en-US">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198168625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9" name="תמונה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 y="1055057"/>
            <a:ext cx="3343562" cy="762000"/>
          </a:xfrm>
          <a:prstGeom prst="rect">
            <a:avLst/>
          </a:prstGeom>
        </p:spPr>
      </p:pic>
      <p:sp>
        <p:nvSpPr>
          <p:cNvPr id="3" name="Content Placeholder 2"/>
          <p:cNvSpPr>
            <a:spLocks noGrp="1"/>
          </p:cNvSpPr>
          <p:nvPr>
            <p:ph idx="1" hasCustomPrompt="1"/>
          </p:nvPr>
        </p:nvSpPr>
        <p:spPr>
          <a:xfrm>
            <a:off x="765177" y="2255068"/>
            <a:ext cx="16773524" cy="7195169"/>
          </a:xfrm>
        </p:spPr>
        <p:txBody>
          <a:bodyPr vert="horz" lIns="0" tIns="45043" rIns="90129" bIns="45043" rtlCol="0">
            <a:normAutofit/>
          </a:bodyPr>
          <a:lstStyle>
            <a:lvl1pPr>
              <a:defRPr lang="en-US" smtClean="0"/>
            </a:lvl1pPr>
            <a:lvl2pPr>
              <a:defRPr lang="en-US" smtClean="0"/>
            </a:lvl2pPr>
            <a:lvl3pPr>
              <a:defRPr lang="en-US" smtClean="0"/>
            </a:lvl3pPr>
            <a:lvl4pPr>
              <a:defRPr lang="en-US" smtClean="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7064890" y="9582809"/>
            <a:ext cx="774701" cy="458930"/>
          </a:xfrm>
          <a:prstGeom prst="rect">
            <a:avLst/>
          </a:prstGeom>
          <a:noFill/>
        </p:spPr>
        <p:txBody>
          <a:bodyPr wrap="square" lIns="0" tIns="90086" rIns="0" bIns="90086" rtlCol="0">
            <a:spAutoFit/>
          </a:bodyPr>
          <a:lstStyle>
            <a:defPPr>
              <a:defRPr lang="en-US"/>
            </a:defPPr>
            <a:lvl1pPr algn="r">
              <a:defRPr sz="900">
                <a:solidFill>
                  <a:schemeClr val="tx2">
                    <a:lumMod val="60000"/>
                    <a:lumOff val="40000"/>
                  </a:schemeClr>
                </a:solidFill>
              </a:defRPr>
            </a:lvl1pPr>
          </a:lstStyle>
          <a:p>
            <a:pPr defTabSz="1802666" rtl="0" fontAlgn="auto">
              <a:spcBef>
                <a:spcPct val="0"/>
              </a:spcBef>
              <a:spcAft>
                <a:spcPct val="0"/>
              </a:spcAft>
            </a:pPr>
            <a:r>
              <a:rPr lang="en-US" sz="1800">
                <a:solidFill>
                  <a:srgbClr val="646464">
                    <a:lumMod val="60000"/>
                    <a:lumOff val="40000"/>
                  </a:srgbClr>
                </a:solidFill>
                <a:latin typeface="Calibri"/>
                <a:cs typeface="Arial"/>
              </a:rPr>
              <a:t>| </a:t>
            </a:r>
            <a:fld id="{746B6BB7-8FD9-4516-A2B1-95A48CAD54C6}" type="slidenum">
              <a:rPr lang="en-US" sz="1800" smtClean="0">
                <a:solidFill>
                  <a:srgbClr val="646464">
                    <a:lumMod val="60000"/>
                    <a:lumOff val="40000"/>
                  </a:srgbClr>
                </a:solidFill>
                <a:latin typeface="Calibri"/>
                <a:cs typeface="Arial"/>
              </a:rPr>
              <a:pPr defTabSz="1802666" rtl="0" fontAlgn="auto">
                <a:spcBef>
                  <a:spcPct val="0"/>
                </a:spcBef>
                <a:spcAft>
                  <a:spcPct val="0"/>
                </a:spcAft>
              </a:pPr>
              <a:t>‹#›</a:t>
            </a:fld>
            <a:endParaRPr lang="en-US" sz="1800">
              <a:solidFill>
                <a:srgbClr val="646464">
                  <a:lumMod val="60000"/>
                  <a:lumOff val="40000"/>
                </a:srgbClr>
              </a:solidFill>
              <a:latin typeface="Calibri"/>
              <a:cs typeface="Arial"/>
            </a:endParaRPr>
          </a:p>
        </p:txBody>
      </p:sp>
      <p:sp>
        <p:nvSpPr>
          <p:cNvPr id="7" name="Rectangle 72"/>
          <p:cNvSpPr>
            <a:spLocks noChangeArrowheads="1"/>
          </p:cNvSpPr>
          <p:nvPr userDrawn="1"/>
        </p:nvSpPr>
        <p:spPr bwMode="auto">
          <a:xfrm>
            <a:off x="-1" y="9744218"/>
            <a:ext cx="18288002" cy="5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90086" rIns="0" bIns="90086">
            <a:spAutoFit/>
          </a:bodyPr>
          <a:lstStyle/>
          <a:p>
            <a:pPr algn="ctr" defTabSz="1802666" rtl="0">
              <a:defRPr/>
            </a:pPr>
            <a:r>
              <a:rPr lang="en-US" sz="1200" b="1">
                <a:solidFill>
                  <a:srgbClr val="646464">
                    <a:lumMod val="60000"/>
                    <a:lumOff val="40000"/>
                  </a:srgbClr>
                </a:solidFill>
                <a:latin typeface="Calibri" panose="020F0502020204030204" pitchFamily="34" charset="0"/>
                <a:cs typeface="Calibri" panose="020F0502020204030204" pitchFamily="34" charset="0"/>
              </a:rPr>
              <a:t>UNCLASSIFIED</a:t>
            </a:r>
            <a:endParaRPr lang="he-IL" sz="1200" b="1">
              <a:solidFill>
                <a:srgbClr val="646464">
                  <a:lumMod val="60000"/>
                  <a:lumOff val="40000"/>
                </a:srgbClr>
              </a:solidFill>
              <a:latin typeface="Calibri" panose="020F0502020204030204" pitchFamily="34" charset="0"/>
              <a:cs typeface="Arial"/>
            </a:endParaRPr>
          </a:p>
          <a:p>
            <a:pPr algn="ctr" defTabSz="1802666" rtl="0" fontAlgn="auto">
              <a:spcBef>
                <a:spcPct val="0"/>
              </a:spcBef>
              <a:spcAft>
                <a:spcPct val="0"/>
              </a:spcAft>
              <a:defRPr/>
            </a:pPr>
            <a:r>
              <a:rPr lang="en-US" altLang="he-IL" sz="1200">
                <a:solidFill>
                  <a:srgbClr val="646464">
                    <a:lumMod val="60000"/>
                    <a:lumOff val="40000"/>
                  </a:srgbClr>
                </a:solidFill>
                <a:latin typeface="Calibri" panose="020F0502020204030204" pitchFamily="34" charset="0"/>
                <a:cs typeface="Calibri" panose="020F0502020204030204" pitchFamily="34" charset="0"/>
              </a:rPr>
              <a:t>This document contains proprietary information of Israel Aerospace Industries Ltd. and may not be reproduced, copied, disclosed or utilized in any way in whole or in part, without the prior written consent of Israel Aerospace Industries Ltd</a:t>
            </a:r>
          </a:p>
        </p:txBody>
      </p:sp>
      <p:pic>
        <p:nvPicPr>
          <p:cNvPr id="8" name="Picture 2" descr="D:\WORKSPACE2013\IDEA\IAI\TEMPLATE\Materials for PPT\Logo.png"/>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568166" y="248507"/>
            <a:ext cx="1457867" cy="9421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3095335" y="339812"/>
            <a:ext cx="12097340" cy="1244603"/>
          </a:xfrm>
        </p:spPr>
        <p:txBody>
          <a:bodyPr vert="horz" lIns="0" tIns="45043" rIns="90129" bIns="45043" rtlCol="0" anchor="ctr" anchorCtr="0">
            <a:noAutofit/>
          </a:bodyPr>
          <a:lstStyle>
            <a:lvl1pPr>
              <a:defRPr lang="en-US">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185030093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32.jpeg"/><Relationship Id="rId2" Type="http://schemas.openxmlformats.org/officeDocument/2006/relationships/notesSlide" Target="../notesSlides/notesSlide14.xml"/><Relationship Id="rId16"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1.jpeg"/><Relationship Id="rId5" Type="http://schemas.openxmlformats.org/officeDocument/2006/relationships/image" Target="../media/image6.png"/><Relationship Id="rId1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image" Target="../media/image5.png"/><Relationship Id="rId9" Type="http://schemas.openxmlformats.org/officeDocument/2006/relationships/image" Target="../media/image29.jpeg"/><Relationship Id="rId14" Type="http://schemas.openxmlformats.org/officeDocument/2006/relationships/image" Target="../media/image34.jpeg"/></Relationships>
</file>

<file path=ppt/slides/_rels/slide15.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41.png"/><Relationship Id="rId3" Type="http://schemas.openxmlformats.org/officeDocument/2006/relationships/image" Target="../media/image16.png"/><Relationship Id="rId7" Type="http://schemas.openxmlformats.org/officeDocument/2006/relationships/image" Target="../media/image37.emf"/><Relationship Id="rId12" Type="http://schemas.openxmlformats.org/officeDocument/2006/relationships/image" Target="../media/image40.png"/><Relationship Id="rId2" Type="http://schemas.openxmlformats.org/officeDocument/2006/relationships/notesSlide" Target="../notesSlides/notesSlide15.xml"/><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39.png"/><Relationship Id="rId5" Type="http://schemas.openxmlformats.org/officeDocument/2006/relationships/image" Target="../media/image17.png"/><Relationship Id="rId15" Type="http://schemas.openxmlformats.org/officeDocument/2006/relationships/image" Target="../media/image7.png"/><Relationship Id="rId10"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38.png"/><Relationship Id="rId1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npE10m-Z2CM" TargetMode="External"/><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s://youtu.be/7jZVCvbZdxQ" TargetMode="External"/><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jpe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jpe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jpe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6.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8100"/>
            <a:ext cx="19420004" cy="103251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15360"/>
          <a:stretch>
            <a:fillRect/>
          </a:stretch>
        </p:blipFill>
        <p:spPr>
          <a:xfrm>
            <a:off x="-7917" y="0"/>
            <a:ext cx="18288000" cy="10287000"/>
          </a:xfrm>
          <a:prstGeom prst="rect">
            <a:avLst/>
          </a:prstGeom>
        </p:spPr>
      </p:pic>
      <p:grpSp>
        <p:nvGrpSpPr>
          <p:cNvPr id="1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1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1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
        <p:nvSpPr>
          <p:cNvPr id="9" name="כותרת 3">
            <a:extLst>
              <a:ext uri="{FF2B5EF4-FFF2-40B4-BE49-F238E27FC236}">
                <a16:creationId xmlns:a16="http://schemas.microsoft.com/office/drawing/2014/main" id="{755A02AC-62FD-A2D0-BAB8-87083EAF5812}"/>
              </a:ext>
            </a:extLst>
          </p:cNvPr>
          <p:cNvSpPr txBox="1"/>
          <p:nvPr/>
        </p:nvSpPr>
        <p:spPr>
          <a:xfrm>
            <a:off x="1706582" y="1487832"/>
            <a:ext cx="14859001" cy="2145285"/>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ct val="0"/>
              </a:spcAft>
              <a:tabLst>
                <a:tab pos="457200" algn="l"/>
              </a:tabLst>
            </a:pPr>
            <a:r>
              <a:rPr lang="he-IL" sz="7200" b="1" dirty="0" smtClean="0">
                <a:solidFill>
                  <a:schemeClr val="bg1"/>
                </a:solidFill>
                <a:latin typeface="Arial" panose="020B0604020202020204" pitchFamily="34" charset="0"/>
                <a:cs typeface="Arial" panose="020B0604020202020204" pitchFamily="34" charset="0"/>
              </a:rPr>
              <a:t>מדינת ישראל בחלל</a:t>
            </a:r>
            <a:endParaRPr lang="he-IL" sz="7200" b="1" dirty="0">
              <a:solidFill>
                <a:schemeClr val="bg1"/>
              </a:solidFill>
              <a:latin typeface="Arial" panose="020B0604020202020204" pitchFamily="34" charset="0"/>
              <a:cs typeface="Arial" panose="020B0604020202020204" pitchFamily="34" charset="0"/>
            </a:endParaRPr>
          </a:p>
        </p:txBody>
      </p:sp>
      <p:pic>
        <p:nvPicPr>
          <p:cNvPr id="10" name="Picture 2" descr="ISU Space Studies Program - SSP16 Haifa, Israel hosted by Technion"/>
          <p:cNvPicPr>
            <a:picLocks noChangeAspect="1" noChangeArrowheads="1"/>
          </p:cNvPicPr>
          <p:nvPr/>
        </p:nvPicPr>
        <p:blipFill>
          <a:blip r:embed="rId8">
            <a:extLst>
              <a:ext uri="{28A0092B-C50C-407E-A947-70E740481C1C}">
                <a14:useLocalDpi xmlns:a14="http://schemas.microsoft.com/office/drawing/2010/main" val="0"/>
              </a:ext>
            </a:extLst>
          </a:blip>
          <a:srcRect t="26789" b="33775"/>
          <a:stretch>
            <a:fillRect/>
          </a:stretch>
        </p:blipFill>
        <p:spPr bwMode="auto">
          <a:xfrm>
            <a:off x="4396210" y="3993799"/>
            <a:ext cx="9479744" cy="458434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2947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water, night, nature&#10;&#10;Description automatically generated">
            <a:extLst>
              <a:ext uri="{FF2B5EF4-FFF2-40B4-BE49-F238E27FC236}">
                <a16:creationId xmlns:a16="http://schemas.microsoft.com/office/drawing/2014/main" id="{805B8711-404F-4B6F-2467-A93FAF94F032}"/>
              </a:ext>
            </a:extLst>
          </p:cNvPr>
          <p:cNvPicPr>
            <a:picLocks noChangeAspect="1"/>
          </p:cNvPicPr>
          <p:nvPr/>
        </p:nvPicPr>
        <p:blipFill>
          <a:blip r:embed="rId3">
            <a:extLst>
              <a:ext uri="{28A0092B-C50C-407E-A947-70E740481C1C}">
                <a14:useLocalDpi xmlns:a14="http://schemas.microsoft.com/office/drawing/2010/main" val="0"/>
              </a:ext>
            </a:extLst>
          </a:blip>
          <a:srcRect b="5286"/>
          <a:stretch>
            <a:fillRect/>
          </a:stretch>
        </p:blipFill>
        <p:spPr>
          <a:xfrm>
            <a:off x="9698" y="-2078"/>
            <a:ext cx="18292809" cy="10289078"/>
          </a:xfrm>
          <a:prstGeom prst="rect">
            <a:avLst/>
          </a:prstGeom>
        </p:spPr>
      </p:pic>
      <p:sp>
        <p:nvSpPr>
          <p:cNvPr id="2" name="כותרת 1">
            <a:extLst>
              <a:ext uri="{FF2B5EF4-FFF2-40B4-BE49-F238E27FC236}">
                <a16:creationId xmlns:a16="http://schemas.microsoft.com/office/drawing/2014/main" id="{4262B359-69B2-03D2-CE8E-BB578D621E5B}"/>
              </a:ext>
            </a:extLst>
          </p:cNvPr>
          <p:cNvSpPr>
            <a:spLocks noGrp="1"/>
          </p:cNvSpPr>
          <p:nvPr>
            <p:ph type="title"/>
          </p:nvPr>
        </p:nvSpPr>
        <p:spPr>
          <a:xfrm>
            <a:off x="13258800" y="1304976"/>
            <a:ext cx="4572000" cy="1988345"/>
          </a:xfrm>
        </p:spPr>
        <p:txBody>
          <a:bodyPr>
            <a:normAutofit/>
          </a:bodyPr>
          <a:lstStyle/>
          <a:p>
            <a:pPr algn="r" rtl="1"/>
            <a:r>
              <a:rPr lang="he-IL" sz="6600" b="1" dirty="0" smtClean="0">
                <a:solidFill>
                  <a:schemeClr val="bg1"/>
                </a:solidFill>
                <a:cs typeface="+mn-cs"/>
              </a:rPr>
              <a:t>בראשית 1</a:t>
            </a:r>
            <a:endParaRPr lang="en-IL" sz="6600" b="1" dirty="0">
              <a:solidFill>
                <a:schemeClr val="bg1"/>
              </a:solidFill>
              <a:cs typeface="+mn-cs"/>
            </a:endParaRPr>
          </a:p>
        </p:txBody>
      </p:sp>
      <p:sp>
        <p:nvSpPr>
          <p:cNvPr id="6" name="תיבת טקסט 5">
            <a:extLst>
              <a:ext uri="{FF2B5EF4-FFF2-40B4-BE49-F238E27FC236}">
                <a16:creationId xmlns:a16="http://schemas.microsoft.com/office/drawing/2014/main" id="{2D13967B-F669-83BB-2980-B14BD3716B9D}"/>
              </a:ext>
            </a:extLst>
          </p:cNvPr>
          <p:cNvSpPr txBox="1"/>
          <p:nvPr/>
        </p:nvSpPr>
        <p:spPr>
          <a:xfrm>
            <a:off x="0" y="3528233"/>
            <a:ext cx="8178165" cy="3754874"/>
          </a:xfrm>
          <a:prstGeom prst="rect">
            <a:avLst/>
          </a:prstGeom>
          <a:noFill/>
        </p:spPr>
        <p:txBody>
          <a:bodyPr wrap="square" rtlCol="0">
            <a:spAutoFit/>
          </a:bodyPr>
          <a:lstStyle/>
          <a:p>
            <a:pPr algn="r" rtl="1" fontAlgn="base"/>
            <a:r>
              <a:rPr lang="he-IL" sz="3400" b="1" dirty="0">
                <a:solidFill>
                  <a:schemeClr val="accent6">
                    <a:lumMod val="75000"/>
                  </a:schemeClr>
                </a:solidFill>
                <a:latin typeface="Calibri" panose="020F0502020204030204" pitchFamily="34" charset="0"/>
              </a:rPr>
              <a:t>הישגיה של החללית: </a:t>
            </a:r>
          </a:p>
          <a:p>
            <a:pPr marL="571500" indent="-571500" algn="r" rtl="1" fontAlgn="base">
              <a:buFont typeface="Arial" panose="020B0604020202020204" pitchFamily="34" charset="0"/>
              <a:buChar char="•"/>
            </a:pPr>
            <a:r>
              <a:rPr lang="he-IL" sz="3400" dirty="0" smtClean="0">
                <a:solidFill>
                  <a:srgbClr val="FFFFFF"/>
                </a:solidFill>
                <a:latin typeface="Calibri" panose="020F0502020204030204" pitchFamily="34" charset="0"/>
              </a:rPr>
              <a:t>החללית </a:t>
            </a:r>
            <a:r>
              <a:rPr lang="he-IL" sz="3400" dirty="0">
                <a:solidFill>
                  <a:srgbClr val="FFFFFF"/>
                </a:solidFill>
                <a:latin typeface="Calibri" panose="020F0502020204030204" pitchFamily="34" charset="0"/>
              </a:rPr>
              <a:t>הפרטית הראשונה לירח והחללית הישראלית </a:t>
            </a:r>
            <a:r>
              <a:rPr lang="he-IL" sz="3400" dirty="0" smtClean="0">
                <a:solidFill>
                  <a:srgbClr val="FFFFFF"/>
                </a:solidFill>
                <a:latin typeface="Calibri" panose="020F0502020204030204" pitchFamily="34" charset="0"/>
              </a:rPr>
              <a:t>הראשונה.</a:t>
            </a:r>
          </a:p>
          <a:p>
            <a:pPr marL="571500" indent="-571500" algn="r" rtl="1" fontAlgn="base">
              <a:buFont typeface="Arial" panose="020B0604020202020204" pitchFamily="34" charset="0"/>
              <a:buChar char="•"/>
            </a:pPr>
            <a:r>
              <a:rPr lang="he-IL" sz="3400" dirty="0" smtClean="0">
                <a:solidFill>
                  <a:schemeClr val="bg1"/>
                </a:solidFill>
                <a:latin typeface="Calibri" panose="020F0502020204030204" pitchFamily="34" charset="0"/>
              </a:rPr>
              <a:t>החללית </a:t>
            </a:r>
            <a:r>
              <a:rPr lang="he-IL" sz="3400" dirty="0">
                <a:solidFill>
                  <a:schemeClr val="bg1"/>
                </a:solidFill>
                <a:latin typeface="Calibri" panose="020F0502020204030204" pitchFamily="34" charset="0"/>
              </a:rPr>
              <a:t>הישראלית הראשונה שהגדירה את ישראל כמדינה השביעית שהגיעה </a:t>
            </a:r>
            <a:r>
              <a:rPr lang="he-IL" sz="3400" dirty="0" smtClean="0">
                <a:solidFill>
                  <a:schemeClr val="bg1"/>
                </a:solidFill>
                <a:latin typeface="Calibri" panose="020F0502020204030204" pitchFamily="34" charset="0"/>
              </a:rPr>
              <a:t>לירח.</a:t>
            </a:r>
          </a:p>
          <a:p>
            <a:pPr marL="571500" indent="-571500" algn="r" rtl="1" fontAlgn="base">
              <a:buFont typeface="Arial" panose="020B0604020202020204" pitchFamily="34" charset="0"/>
              <a:buChar char="•"/>
            </a:pPr>
            <a:r>
              <a:rPr lang="he-IL" sz="3400" dirty="0" smtClean="0">
                <a:solidFill>
                  <a:srgbClr val="FFFFFF"/>
                </a:solidFill>
                <a:latin typeface="Calibri" panose="020F0502020204030204" pitchFamily="34" charset="0"/>
              </a:rPr>
              <a:t>החללית </a:t>
            </a:r>
            <a:r>
              <a:rPr lang="he-IL" sz="3400" dirty="0">
                <a:solidFill>
                  <a:srgbClr val="FFFFFF"/>
                </a:solidFill>
                <a:latin typeface="Calibri" panose="020F0502020204030204" pitchFamily="34" charset="0"/>
              </a:rPr>
              <a:t>הקטנה ביותר למשימות חלל עמוק והזולה ביותר מכל פרויקט דומה.</a:t>
            </a:r>
          </a:p>
        </p:txBody>
      </p:sp>
      <p:sp>
        <p:nvSpPr>
          <p:cNvPr id="8" name="TextBox 7">
            <a:extLst>
              <a:ext uri="{FF2B5EF4-FFF2-40B4-BE49-F238E27FC236}">
                <a16:creationId xmlns:a16="http://schemas.microsoft.com/office/drawing/2014/main" id="{ADD9D336-35C3-F25B-EC0F-3B9DF31D73D3}"/>
              </a:ext>
            </a:extLst>
          </p:cNvPr>
          <p:cNvSpPr txBox="1"/>
          <p:nvPr/>
        </p:nvSpPr>
        <p:spPr>
          <a:xfrm>
            <a:off x="11506200" y="3662378"/>
            <a:ext cx="6572779" cy="2708434"/>
          </a:xfrm>
          <a:prstGeom prst="rect">
            <a:avLst/>
          </a:prstGeom>
          <a:noFill/>
        </p:spPr>
        <p:txBody>
          <a:bodyPr wrap="square">
            <a:spAutoFit/>
          </a:bodyPr>
          <a:lstStyle/>
          <a:p>
            <a:pPr algn="r" defTabSz="1371600" rtl="1">
              <a:spcBef>
                <a:spcPct val="0"/>
              </a:spcBef>
              <a:spcAft>
                <a:spcPct val="0"/>
              </a:spcAft>
              <a:defRPr/>
            </a:pPr>
            <a:r>
              <a:rPr lang="he-IL" sz="3400" dirty="0">
                <a:solidFill>
                  <a:srgbClr val="FFFFFF"/>
                </a:solidFill>
                <a:latin typeface="Calibri" panose="020F0502020204030204" pitchFamily="34" charset="0"/>
              </a:rPr>
              <a:t>שוגרה ב </a:t>
            </a:r>
            <a:r>
              <a:rPr lang="he-IL" sz="3400" dirty="0" smtClean="0">
                <a:solidFill>
                  <a:srgbClr val="FFFFFF"/>
                </a:solidFill>
                <a:latin typeface="Calibri" panose="020F0502020204030204" pitchFamily="34" charset="0"/>
              </a:rPr>
              <a:t>- </a:t>
            </a:r>
            <a:r>
              <a:rPr lang="he-IL" sz="3400" dirty="0">
                <a:solidFill>
                  <a:srgbClr val="FFFFFF"/>
                </a:solidFill>
                <a:latin typeface="Calibri" panose="020F0502020204030204" pitchFamily="34" charset="0"/>
              </a:rPr>
              <a:t>22.2.2019 </a:t>
            </a:r>
            <a:r>
              <a:rPr lang="he-IL" sz="3400" dirty="0" err="1">
                <a:solidFill>
                  <a:srgbClr val="FFFFFF"/>
                </a:solidFill>
                <a:latin typeface="Calibri" panose="020F0502020204030204" pitchFamily="34" charset="0"/>
              </a:rPr>
              <a:t>מ"קייפ</a:t>
            </a:r>
            <a:r>
              <a:rPr lang="he-IL" sz="3400" dirty="0">
                <a:solidFill>
                  <a:srgbClr val="FFFFFF"/>
                </a:solidFill>
                <a:latin typeface="Calibri" panose="020F0502020204030204" pitchFamily="34" charset="0"/>
              </a:rPr>
              <a:t> </a:t>
            </a:r>
            <a:r>
              <a:rPr lang="he-IL" sz="3400" dirty="0" err="1">
                <a:solidFill>
                  <a:srgbClr val="FFFFFF"/>
                </a:solidFill>
                <a:latin typeface="Calibri" panose="020F0502020204030204" pitchFamily="34" charset="0"/>
              </a:rPr>
              <a:t>קנברל</a:t>
            </a:r>
            <a:r>
              <a:rPr lang="he-IL" sz="3400" dirty="0">
                <a:solidFill>
                  <a:srgbClr val="FFFFFF"/>
                </a:solidFill>
                <a:latin typeface="Calibri" panose="020F0502020204030204" pitchFamily="34" charset="0"/>
              </a:rPr>
              <a:t>" </a:t>
            </a:r>
            <a:r>
              <a:rPr lang="he-IL" sz="3400" dirty="0" smtClean="0">
                <a:solidFill>
                  <a:srgbClr val="FFFFFF"/>
                </a:solidFill>
                <a:latin typeface="Calibri" panose="020F0502020204030204" pitchFamily="34" charset="0"/>
              </a:rPr>
              <a:t>שבפלורידה, ארה"ב.</a:t>
            </a:r>
            <a:endParaRPr lang="he-IL" sz="3400" dirty="0">
              <a:solidFill>
                <a:srgbClr val="FFFFFF"/>
              </a:solidFill>
              <a:latin typeface="Calibri" panose="020F0502020204030204" pitchFamily="34" charset="0"/>
            </a:endParaRPr>
          </a:p>
          <a:p>
            <a:pPr algn="r" defTabSz="1371600" rtl="1">
              <a:spcBef>
                <a:spcPct val="0"/>
              </a:spcBef>
              <a:spcAft>
                <a:spcPct val="0"/>
              </a:spcAft>
              <a:defRPr/>
            </a:pPr>
            <a:r>
              <a:rPr lang="he-IL" sz="3400" dirty="0">
                <a:solidFill>
                  <a:srgbClr val="FFFFFF"/>
                </a:solidFill>
                <a:latin typeface="Calibri" panose="020F0502020204030204" pitchFamily="34" charset="0"/>
              </a:rPr>
              <a:t>לאחר מסע של חודשיים ולכידת ירח מוצלחת, היא הגיעה לאדמת </a:t>
            </a:r>
            <a:r>
              <a:rPr lang="he-IL" sz="3400" dirty="0" smtClean="0">
                <a:solidFill>
                  <a:srgbClr val="FFFFFF"/>
                </a:solidFill>
                <a:latin typeface="Calibri" panose="020F0502020204030204" pitchFamily="34" charset="0"/>
              </a:rPr>
              <a:t>הירח </a:t>
            </a:r>
            <a:r>
              <a:rPr lang="en-US" sz="3400" dirty="0" smtClean="0">
                <a:solidFill>
                  <a:srgbClr val="FFFFFF"/>
                </a:solidFill>
                <a:latin typeface="Calibri" panose="020F0502020204030204" pitchFamily="34" charset="0"/>
              </a:rPr>
              <a:t/>
            </a:r>
            <a:br>
              <a:rPr lang="en-US" sz="3400" dirty="0" smtClean="0">
                <a:solidFill>
                  <a:srgbClr val="FFFFFF"/>
                </a:solidFill>
                <a:latin typeface="Calibri" panose="020F0502020204030204" pitchFamily="34" charset="0"/>
              </a:rPr>
            </a:br>
            <a:r>
              <a:rPr lang="he-IL" sz="3400" dirty="0" smtClean="0">
                <a:solidFill>
                  <a:srgbClr val="FFFFFF"/>
                </a:solidFill>
                <a:latin typeface="Calibri" panose="020F0502020204030204" pitchFamily="34" charset="0"/>
              </a:rPr>
              <a:t>ב </a:t>
            </a:r>
            <a:r>
              <a:rPr lang="he-IL" sz="3400" dirty="0">
                <a:solidFill>
                  <a:srgbClr val="FFFFFF"/>
                </a:solidFill>
                <a:latin typeface="Calibri" panose="020F0502020204030204" pitchFamily="34" charset="0"/>
              </a:rPr>
              <a:t>- 11.04.2019  </a:t>
            </a:r>
          </a:p>
        </p:txBody>
      </p:sp>
      <p:grpSp>
        <p:nvGrpSpPr>
          <p:cNvPr id="15" name="קבוצה 11">
            <a:extLst>
              <a:ext uri="{FF2B5EF4-FFF2-40B4-BE49-F238E27FC236}">
                <a16:creationId xmlns:a16="http://schemas.microsoft.com/office/drawing/2014/main" id="{4E0DB0AC-3549-0C15-4C5F-ABC4855F6EB1}"/>
              </a:ext>
            </a:extLst>
          </p:cNvPr>
          <p:cNvGrpSpPr/>
          <p:nvPr/>
        </p:nvGrpSpPr>
        <p:grpSpPr>
          <a:xfrm>
            <a:off x="1778318" y="539017"/>
            <a:ext cx="15621000" cy="851061"/>
            <a:chOff x="1301234" y="59705"/>
            <a:chExt cx="10506398" cy="537190"/>
          </a:xfrm>
        </p:grpSpPr>
        <p:pic>
          <p:nvPicPr>
            <p:cNvPr id="1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1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Tree>
    <p:extLst>
      <p:ext uri="{BB962C8B-B14F-4D97-AF65-F5344CB8AC3E}">
        <p14:creationId xmlns:p14="http://schemas.microsoft.com/office/powerpoint/2010/main" val="3495919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imeline&#10;&#10;Description automatically generated">
            <a:extLst>
              <a:ext uri="{FF2B5EF4-FFF2-40B4-BE49-F238E27FC236}">
                <a16:creationId xmlns:a16="http://schemas.microsoft.com/office/drawing/2014/main" id="{0594C86D-8754-7634-5E66-3561F7DBD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 y="-17792"/>
            <a:ext cx="18298695" cy="10293016"/>
          </a:xfrm>
          <a:prstGeom prst="rect">
            <a:avLst/>
          </a:prstGeom>
        </p:spPr>
      </p:pic>
      <p:grpSp>
        <p:nvGrpSpPr>
          <p:cNvPr id="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Tree>
    <p:extLst>
      <p:ext uri="{BB962C8B-B14F-4D97-AF65-F5344CB8AC3E}">
        <p14:creationId xmlns:p14="http://schemas.microsoft.com/office/powerpoint/2010/main" val="2750213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aphical user interface&#10;&#10;Description automatically generated">
            <a:extLst>
              <a:ext uri="{FF2B5EF4-FFF2-40B4-BE49-F238E27FC236}">
                <a16:creationId xmlns:a16="http://schemas.microsoft.com/office/drawing/2014/main" id="{C402AA6B-FA73-4A44-6AB0-41857EA6D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grpSp>
        <p:nvGrpSpPr>
          <p:cNvPr id="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Tree>
    <p:extLst>
      <p:ext uri="{BB962C8B-B14F-4D97-AF65-F5344CB8AC3E}">
        <p14:creationId xmlns:p14="http://schemas.microsoft.com/office/powerpoint/2010/main" val="36009839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15360"/>
          <a:stretch>
            <a:fillRect/>
          </a:stretch>
        </p:blipFill>
        <p:spPr>
          <a:xfrm>
            <a:off x="-7917" y="0"/>
            <a:ext cx="18288000" cy="10287000"/>
          </a:xfrm>
          <a:prstGeom prst="rect">
            <a:avLst/>
          </a:prstGeom>
        </p:spPr>
      </p:pic>
      <p:grpSp>
        <p:nvGrpSpPr>
          <p:cNvPr id="1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1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1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grpSp>
        <p:nvGrpSpPr>
          <p:cNvPr id="25" name="קבוצה 22"/>
          <p:cNvGrpSpPr/>
          <p:nvPr/>
        </p:nvGrpSpPr>
        <p:grpSpPr>
          <a:xfrm>
            <a:off x="4221183" y="2011375"/>
            <a:ext cx="9829800" cy="7391400"/>
            <a:chOff x="0" y="0"/>
            <a:chExt cx="9169400" cy="6858000"/>
          </a:xfrm>
        </p:grpSpPr>
        <p:pic>
          <p:nvPicPr>
            <p:cNvPr id="26" name="Picture 18" descr="http://signaturehits.com/wp-content/uploads/2012/08/Reality-Show-the-first-human-colony-on-Mars-1-640x418.jpg"/>
            <p:cNvPicPr>
              <a:picLocks noChangeAspect="1" noChangeArrowheads="1"/>
            </p:cNvPicPr>
            <p:nvPr/>
          </p:nvPicPr>
          <p:blipFill>
            <a:blip r:embed="rId8"/>
            <a:stretch>
              <a:fillRect/>
            </a:stretch>
          </p:blipFill>
          <p:spPr bwMode="auto">
            <a:xfrm>
              <a:off x="0" y="0"/>
              <a:ext cx="3731045" cy="2438400"/>
            </a:xfrm>
            <a:prstGeom prst="rect">
              <a:avLst/>
            </a:prstGeom>
            <a:noFill/>
            <a:ln>
              <a:solidFill>
                <a:schemeClr val="tx1"/>
              </a:solidFill>
            </a:ln>
          </p:spPr>
        </p:pic>
        <p:pic>
          <p:nvPicPr>
            <p:cNvPr id="27" name="Picture 20" descr="http://farm1.staticflickr.com/17/22255772_0a2f244fa7.jpg"/>
            <p:cNvPicPr>
              <a:picLocks noChangeAspect="1" noChangeArrowheads="1"/>
            </p:cNvPicPr>
            <p:nvPr/>
          </p:nvPicPr>
          <p:blipFill>
            <a:blip r:embed="rId9"/>
            <a:stretch>
              <a:fillRect/>
            </a:stretch>
          </p:blipFill>
          <p:spPr bwMode="auto">
            <a:xfrm>
              <a:off x="6019800" y="0"/>
              <a:ext cx="3149600" cy="2438399"/>
            </a:xfrm>
            <a:prstGeom prst="rect">
              <a:avLst/>
            </a:prstGeom>
            <a:noFill/>
            <a:ln>
              <a:solidFill>
                <a:schemeClr val="tx1"/>
              </a:solidFill>
            </a:ln>
          </p:spPr>
        </p:pic>
        <p:pic>
          <p:nvPicPr>
            <p:cNvPr id="28" name="Picture 22" descr="http://www.futuretimeline.net/21stcentury/images/moon-telescope-future.jpg"/>
            <p:cNvPicPr>
              <a:picLocks noChangeAspect="1" noChangeArrowheads="1"/>
            </p:cNvPicPr>
            <p:nvPr/>
          </p:nvPicPr>
          <p:blipFill>
            <a:blip r:embed="rId10"/>
            <a:stretch>
              <a:fillRect/>
            </a:stretch>
          </p:blipFill>
          <p:spPr bwMode="auto">
            <a:xfrm>
              <a:off x="3281393" y="0"/>
              <a:ext cx="3043207" cy="2438400"/>
            </a:xfrm>
            <a:prstGeom prst="rect">
              <a:avLst/>
            </a:prstGeom>
            <a:noFill/>
            <a:ln>
              <a:solidFill>
                <a:schemeClr val="tx1"/>
              </a:solidFill>
            </a:ln>
          </p:spPr>
        </p:pic>
        <p:pic>
          <p:nvPicPr>
            <p:cNvPr id="29" name="Picture 26" descr="http://www.reallycoolblog.com/wp-content/uploads/2012/07/BillWright-Eden4-650.jpg"/>
            <p:cNvPicPr>
              <a:picLocks noChangeAspect="1" noChangeArrowheads="1"/>
            </p:cNvPicPr>
            <p:nvPr/>
          </p:nvPicPr>
          <p:blipFill>
            <a:blip r:embed="rId11"/>
            <a:stretch>
              <a:fillRect/>
            </a:stretch>
          </p:blipFill>
          <p:spPr bwMode="auto">
            <a:xfrm>
              <a:off x="0" y="2209800"/>
              <a:ext cx="3276600" cy="2600640"/>
            </a:xfrm>
            <a:prstGeom prst="rect">
              <a:avLst/>
            </a:prstGeom>
            <a:noFill/>
            <a:ln>
              <a:solidFill>
                <a:schemeClr val="tx1"/>
              </a:solidFill>
            </a:ln>
          </p:spPr>
        </p:pic>
        <p:pic>
          <p:nvPicPr>
            <p:cNvPr id="30" name="Picture 28" descr="http://settlement.arc.nasa.gov/70sArt/AC75-1086-1q.jpeg"/>
            <p:cNvPicPr>
              <a:picLocks noChangeAspect="1" noChangeArrowheads="1"/>
            </p:cNvPicPr>
            <p:nvPr/>
          </p:nvPicPr>
          <p:blipFill>
            <a:blip r:embed="rId12"/>
            <a:stretch>
              <a:fillRect/>
            </a:stretch>
          </p:blipFill>
          <p:spPr bwMode="auto">
            <a:xfrm>
              <a:off x="3297382" y="2209800"/>
              <a:ext cx="3332018" cy="2590800"/>
            </a:xfrm>
            <a:prstGeom prst="rect">
              <a:avLst/>
            </a:prstGeom>
            <a:noFill/>
            <a:ln>
              <a:solidFill>
                <a:schemeClr val="tx1"/>
              </a:solidFill>
            </a:ln>
          </p:spPr>
        </p:pic>
        <p:pic>
          <p:nvPicPr>
            <p:cNvPr id="31" name="Picture 30" descr="http://www.nss.org/settlement/calendar/estacion-650.jpg"/>
            <p:cNvPicPr>
              <a:picLocks noChangeAspect="1" noChangeArrowheads="1"/>
            </p:cNvPicPr>
            <p:nvPr/>
          </p:nvPicPr>
          <p:blipFill>
            <a:blip r:embed="rId13"/>
            <a:stretch>
              <a:fillRect/>
            </a:stretch>
          </p:blipFill>
          <p:spPr bwMode="auto">
            <a:xfrm>
              <a:off x="6324600" y="2209801"/>
              <a:ext cx="2819400" cy="2590800"/>
            </a:xfrm>
            <a:prstGeom prst="rect">
              <a:avLst/>
            </a:prstGeom>
            <a:noFill/>
            <a:ln>
              <a:solidFill>
                <a:schemeClr val="tx1"/>
              </a:solidFill>
            </a:ln>
          </p:spPr>
        </p:pic>
        <p:pic>
          <p:nvPicPr>
            <p:cNvPr id="32" name="Picture 32" descr="http://www.russiablog.org/SpaceElevatorTether.jpg"/>
            <p:cNvPicPr>
              <a:picLocks noChangeAspect="1" noChangeArrowheads="1"/>
            </p:cNvPicPr>
            <p:nvPr/>
          </p:nvPicPr>
          <p:blipFill>
            <a:blip r:embed="rId14"/>
            <a:stretch>
              <a:fillRect/>
            </a:stretch>
          </p:blipFill>
          <p:spPr bwMode="auto">
            <a:xfrm>
              <a:off x="0" y="4705350"/>
              <a:ext cx="3333750" cy="2152650"/>
            </a:xfrm>
            <a:prstGeom prst="rect">
              <a:avLst/>
            </a:prstGeom>
            <a:noFill/>
            <a:ln>
              <a:solidFill>
                <a:schemeClr val="tx1"/>
              </a:solidFill>
            </a:ln>
          </p:spPr>
        </p:pic>
        <p:pic>
          <p:nvPicPr>
            <p:cNvPr id="33" name="Picture 34" descr="http://www2.pcmag.com/media/images/372233-dsi-asteroid-mining.jpg?thumb=y"/>
            <p:cNvPicPr>
              <a:picLocks noChangeAspect="1" noChangeArrowheads="1"/>
            </p:cNvPicPr>
            <p:nvPr/>
          </p:nvPicPr>
          <p:blipFill>
            <a:blip r:embed="rId15"/>
            <a:srcRect b="3448"/>
            <a:stretch>
              <a:fillRect/>
            </a:stretch>
          </p:blipFill>
          <p:spPr bwMode="auto">
            <a:xfrm>
              <a:off x="3276600" y="4724401"/>
              <a:ext cx="3047999" cy="2133599"/>
            </a:xfrm>
            <a:prstGeom prst="rect">
              <a:avLst/>
            </a:prstGeom>
            <a:noFill/>
            <a:ln>
              <a:solidFill>
                <a:schemeClr val="tx1"/>
              </a:solidFill>
            </a:ln>
          </p:spPr>
        </p:pic>
        <p:pic>
          <p:nvPicPr>
            <p:cNvPr id="34" name="Picture 36" descr="http://media.airspacemag.com/images/Future_Hypersonic_Flash_SEP09.jpg"/>
            <p:cNvPicPr>
              <a:picLocks noChangeAspect="1" noChangeArrowheads="1"/>
            </p:cNvPicPr>
            <p:nvPr/>
          </p:nvPicPr>
          <p:blipFill>
            <a:blip r:embed="rId16"/>
            <a:stretch>
              <a:fillRect/>
            </a:stretch>
          </p:blipFill>
          <p:spPr bwMode="auto">
            <a:xfrm>
              <a:off x="6324600" y="4800600"/>
              <a:ext cx="2819400" cy="2057400"/>
            </a:xfrm>
            <a:prstGeom prst="rect">
              <a:avLst/>
            </a:prstGeom>
            <a:noFill/>
            <a:ln>
              <a:solidFill>
                <a:schemeClr val="tx1"/>
              </a:solidFill>
            </a:ln>
          </p:spPr>
        </p:pic>
      </p:grpSp>
    </p:spTree>
    <p:extLst>
      <p:ext uri="{BB962C8B-B14F-4D97-AF65-F5344CB8AC3E}">
        <p14:creationId xmlns:p14="http://schemas.microsoft.com/office/powerpoint/2010/main" val="3922246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11">
            <a:extLst>
              <a:ext uri="{FF2B5EF4-FFF2-40B4-BE49-F238E27FC236}">
                <a16:creationId xmlns:a16="http://schemas.microsoft.com/office/drawing/2014/main" id="{DBAC8A61-AD35-9E92-8EB7-E5FB4A172D38}"/>
              </a:ext>
            </a:extLst>
          </p:cNvPr>
          <p:cNvGrpSpPr/>
          <p:nvPr/>
        </p:nvGrpSpPr>
        <p:grpSpPr>
          <a:xfrm>
            <a:off x="1264202" y="297203"/>
            <a:ext cx="15759597" cy="805785"/>
            <a:chOff x="1301234" y="59705"/>
            <a:chExt cx="10506398" cy="537190"/>
          </a:xfrm>
        </p:grpSpPr>
        <p:pic>
          <p:nvPicPr>
            <p:cNvPr id="4" name="תמונה 12" descr="תמונה שמכילה לוגו&#10;&#10;התיאור נוצר באופן אוטומטי">
              <a:extLst>
                <a:ext uri="{FF2B5EF4-FFF2-40B4-BE49-F238E27FC236}">
                  <a16:creationId xmlns:a16="http://schemas.microsoft.com/office/drawing/2014/main" id="{4042265B-26CB-CB41-94BF-7E020E0AC66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5" name="תמונה 13" descr="תמונה שמכילה טקסט&#10;&#10;התיאור נוצר באופן אוטומטי">
              <a:extLst>
                <a:ext uri="{FF2B5EF4-FFF2-40B4-BE49-F238E27FC236}">
                  <a16:creationId xmlns:a16="http://schemas.microsoft.com/office/drawing/2014/main" id="{3BECC748-EF22-5AE9-3BAE-132378D35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6" name="תמונה 14" descr="תמונה שמכילה טקסט&#10;&#10;התיאור נוצר באופן אוטומטי">
              <a:extLst>
                <a:ext uri="{FF2B5EF4-FFF2-40B4-BE49-F238E27FC236}">
                  <a16:creationId xmlns:a16="http://schemas.microsoft.com/office/drawing/2014/main" id="{C1F43C2C-09F4-3029-5EA6-E9C72B4693C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7" name="תמונה 15" descr="תמונה שמכילה לוגו&#10;&#10;התיאור נוצר באופן אוטומטי">
              <a:extLst>
                <a:ext uri="{FF2B5EF4-FFF2-40B4-BE49-F238E27FC236}">
                  <a16:creationId xmlns:a16="http://schemas.microsoft.com/office/drawing/2014/main" id="{01912FEC-892E-7E23-F48C-AA78A0AF39C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pic>
        <p:nvPicPr>
          <p:cNvPr id="14" name="תמונה 24">
            <a:extLst>
              <a:ext uri="{FF2B5EF4-FFF2-40B4-BE49-F238E27FC236}">
                <a16:creationId xmlns:a16="http://schemas.microsoft.com/office/drawing/2014/main" id="{41421F8C-5C63-1FEA-A822-9ACD794408CE}"/>
              </a:ext>
            </a:extLst>
          </p:cNvPr>
          <p:cNvPicPr/>
          <p:nvPr/>
        </p:nvPicPr>
        <p:blipFill>
          <a:blip r:embed="rId7"/>
          <a:stretch>
            <a:fillRect/>
          </a:stretch>
        </p:blipFill>
        <p:spPr bwMode="auto">
          <a:xfrm>
            <a:off x="12444234" y="114300"/>
            <a:ext cx="1043166" cy="685800"/>
          </a:xfrm>
          <a:prstGeom prst="rect">
            <a:avLst/>
          </a:prstGeom>
          <a:noFill/>
          <a:ln w="9525">
            <a:noFill/>
            <a:miter lim="800000"/>
          </a:ln>
        </p:spPr>
      </p:pic>
      <p:sp>
        <p:nvSpPr>
          <p:cNvPr id="15" name="TextBox 14">
            <a:extLst>
              <a:ext uri="{FF2B5EF4-FFF2-40B4-BE49-F238E27FC236}">
                <a16:creationId xmlns:a16="http://schemas.microsoft.com/office/drawing/2014/main" id="{C4A3C912-B3B8-ADB5-EEA8-B57A545E2728}"/>
              </a:ext>
            </a:extLst>
          </p:cNvPr>
          <p:cNvSpPr txBox="1"/>
          <p:nvPr/>
        </p:nvSpPr>
        <p:spPr>
          <a:xfrm>
            <a:off x="8572500" y="129570"/>
            <a:ext cx="3776996" cy="738664"/>
          </a:xfrm>
          <a:prstGeom prst="rect">
            <a:avLst/>
          </a:prstGeom>
          <a:noFill/>
        </p:spPr>
        <p:txBody>
          <a:bodyPr wrap="none" rtlCol="1">
            <a:spAutoFit/>
          </a:bodyPr>
          <a:lstStyle/>
          <a:p>
            <a:r>
              <a:rPr lang="he-IL" sz="2100" b="1" i="1"/>
              <a:t>התעשייה האווירית לישראל בע"מ</a:t>
            </a:r>
          </a:p>
          <a:p>
            <a:r>
              <a:rPr lang="he-IL" sz="2100" b="1" i="1"/>
              <a:t>חטיבת מערכות טילים וחלל</a:t>
            </a:r>
          </a:p>
        </p:txBody>
      </p:sp>
      <p:cxnSp>
        <p:nvCxnSpPr>
          <p:cNvPr id="17" name="Straight Connector 16">
            <a:extLst>
              <a:ext uri="{FF2B5EF4-FFF2-40B4-BE49-F238E27FC236}">
                <a16:creationId xmlns:a16="http://schemas.microsoft.com/office/drawing/2014/main" id="{7BEBE12C-BB6B-E609-37E4-D228A02F7762}"/>
              </a:ext>
            </a:extLst>
          </p:cNvPr>
          <p:cNvCxnSpPr/>
          <p:nvPr/>
        </p:nvCxnSpPr>
        <p:spPr>
          <a:xfrm>
            <a:off x="0" y="9372600"/>
            <a:ext cx="137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3CFC83-3C97-9A68-20F2-E9A10A5C19CF}"/>
              </a:ext>
            </a:extLst>
          </p:cNvPr>
          <p:cNvCxnSpPr/>
          <p:nvPr/>
        </p:nvCxnSpPr>
        <p:spPr>
          <a:xfrm>
            <a:off x="0" y="9372600"/>
            <a:ext cx="137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p:cNvPicPr>
          <p:nvPr/>
        </p:nvPicPr>
        <p:blipFill>
          <a:blip r:embed="rId8"/>
          <a:srcRect b="15360"/>
          <a:stretch>
            <a:fillRect/>
          </a:stretch>
        </p:blipFill>
        <p:spPr>
          <a:xfrm>
            <a:off x="-7917" y="0"/>
            <a:ext cx="18288000" cy="10287000"/>
          </a:xfrm>
          <a:prstGeom prst="rect">
            <a:avLst/>
          </a:prstGeom>
        </p:spPr>
      </p:pic>
      <p:sp>
        <p:nvSpPr>
          <p:cNvPr id="21" name="TextBox 20">
            <a:extLst>
              <a:ext uri="{FF2B5EF4-FFF2-40B4-BE49-F238E27FC236}">
                <a16:creationId xmlns:a16="http://schemas.microsoft.com/office/drawing/2014/main" id="{78A00384-EC70-4F24-8A55-74A764687A92}"/>
              </a:ext>
            </a:extLst>
          </p:cNvPr>
          <p:cNvSpPr txBox="1"/>
          <p:nvPr/>
        </p:nvSpPr>
        <p:spPr>
          <a:xfrm>
            <a:off x="2273411" y="1854233"/>
            <a:ext cx="13652696" cy="6740307"/>
          </a:xfrm>
          <a:prstGeom prst="rect">
            <a:avLst/>
          </a:prstGeom>
          <a:noFill/>
        </p:spPr>
        <p:txBody>
          <a:bodyPr wrap="square" rtlCol="1">
            <a:spAutoFit/>
          </a:bodyPr>
          <a:lstStyle/>
          <a:p>
            <a:pPr algn="ctr"/>
            <a:r>
              <a:rPr lang="he-IL" sz="7200" b="1" dirty="0">
                <a:solidFill>
                  <a:schemeClr val="bg1"/>
                </a:solidFill>
                <a:latin typeface="Arial" panose="020B0604020202020204" pitchFamily="34" charset="0"/>
                <a:ea typeface="+mj-ea"/>
                <a:cs typeface="Arial" panose="020B0604020202020204" pitchFamily="34" charset="0"/>
              </a:rPr>
              <a:t>מה חשוב לזכור...</a:t>
            </a:r>
          </a:p>
          <a:p>
            <a:pPr algn="ctr"/>
            <a:endParaRPr lang="he-IL" sz="7200" b="1" dirty="0">
              <a:solidFill>
                <a:schemeClr val="bg1"/>
              </a:solidFill>
              <a:latin typeface="Arial" panose="020B0604020202020204" pitchFamily="34" charset="0"/>
              <a:ea typeface="+mj-ea"/>
              <a:cs typeface="Arial" panose="020B0604020202020204" pitchFamily="34" charset="0"/>
            </a:endParaRPr>
          </a:p>
          <a:p>
            <a:pPr algn="ctr"/>
            <a:endParaRPr lang="he-IL" sz="7200" b="1" dirty="0">
              <a:solidFill>
                <a:schemeClr val="bg1"/>
              </a:solidFill>
              <a:latin typeface="Arial" panose="020B0604020202020204" pitchFamily="34" charset="0"/>
              <a:ea typeface="+mj-ea"/>
              <a:cs typeface="Arial" panose="020B0604020202020204" pitchFamily="34" charset="0"/>
            </a:endParaRPr>
          </a:p>
          <a:p>
            <a:pPr algn="ctr"/>
            <a:endParaRPr lang="he-IL" sz="7200" b="1" dirty="0">
              <a:solidFill>
                <a:schemeClr val="bg1"/>
              </a:solidFill>
              <a:latin typeface="Arial" panose="020B0604020202020204" pitchFamily="34" charset="0"/>
              <a:ea typeface="+mj-ea"/>
              <a:cs typeface="Arial" panose="020B0604020202020204" pitchFamily="34" charset="0"/>
            </a:endParaRPr>
          </a:p>
          <a:p>
            <a:pPr algn="ctr"/>
            <a:endParaRPr lang="he-IL" sz="7200" b="1" dirty="0">
              <a:solidFill>
                <a:schemeClr val="bg1"/>
              </a:solidFill>
              <a:latin typeface="Arial" panose="020B0604020202020204" pitchFamily="34" charset="0"/>
              <a:ea typeface="+mj-ea"/>
              <a:cs typeface="Arial" panose="020B0604020202020204" pitchFamily="34" charset="0"/>
            </a:endParaRPr>
          </a:p>
          <a:p>
            <a:pPr algn="ctr"/>
            <a:r>
              <a:rPr lang="he-IL" sz="7200" b="1" dirty="0" smtClean="0">
                <a:solidFill>
                  <a:schemeClr val="accent6">
                    <a:lumMod val="75000"/>
                  </a:schemeClr>
                </a:solidFill>
                <a:latin typeface="Arial" panose="020B0604020202020204" pitchFamily="34" charset="0"/>
                <a:ea typeface="+mj-ea"/>
                <a:cs typeface="Arial" panose="020B0604020202020204" pitchFamily="34" charset="0"/>
              </a:rPr>
              <a:t>בקיצור, </a:t>
            </a:r>
            <a:r>
              <a:rPr lang="he-IL" sz="7200" b="1" dirty="0">
                <a:solidFill>
                  <a:schemeClr val="accent6">
                    <a:lumMod val="75000"/>
                  </a:schemeClr>
                </a:solidFill>
                <a:latin typeface="Arial" panose="020B0604020202020204" pitchFamily="34" charset="0"/>
                <a:ea typeface="+mj-ea"/>
                <a:cs typeface="Arial" panose="020B0604020202020204" pitchFamily="34" charset="0"/>
              </a:rPr>
              <a:t>הולך להיות מעניין בעתיד</a:t>
            </a:r>
          </a:p>
        </p:txBody>
      </p:sp>
      <p:grpSp>
        <p:nvGrpSpPr>
          <p:cNvPr id="22" name="Group 21">
            <a:extLst>
              <a:ext uri="{FF2B5EF4-FFF2-40B4-BE49-F238E27FC236}">
                <a16:creationId xmlns:a16="http://schemas.microsoft.com/office/drawing/2014/main" id="{84ADAC07-0DF0-BDE5-603F-62DFC48C6298}"/>
              </a:ext>
            </a:extLst>
          </p:cNvPr>
          <p:cNvGrpSpPr/>
          <p:nvPr/>
        </p:nvGrpSpPr>
        <p:grpSpPr>
          <a:xfrm>
            <a:off x="3108962" y="4411982"/>
            <a:ext cx="13059548" cy="691496"/>
            <a:chOff x="1" y="1417690"/>
            <a:chExt cx="8706365" cy="460997"/>
          </a:xfrm>
        </p:grpSpPr>
        <p:sp>
          <p:nvSpPr>
            <p:cNvPr id="23" name="TextBox 22">
              <a:extLst>
                <a:ext uri="{FF2B5EF4-FFF2-40B4-BE49-F238E27FC236}">
                  <a16:creationId xmlns:a16="http://schemas.microsoft.com/office/drawing/2014/main" id="{349D2CDB-3DE3-BE8F-1331-4A707A79FD3A}"/>
                </a:ext>
              </a:extLst>
            </p:cNvPr>
            <p:cNvSpPr txBox="1"/>
            <p:nvPr/>
          </p:nvSpPr>
          <p:spPr>
            <a:xfrm>
              <a:off x="1" y="1447800"/>
              <a:ext cx="8153400" cy="430887"/>
            </a:xfrm>
            <a:prstGeom prst="rect">
              <a:avLst/>
            </a:prstGeom>
            <a:noFill/>
          </p:spPr>
          <p:txBody>
            <a:bodyPr wrap="square" rtlCol="1">
              <a:spAutoFit/>
            </a:bodyPr>
            <a:lstStyle/>
            <a:p>
              <a:pPr algn="r"/>
              <a:r>
                <a:rPr lang="he-IL" sz="3600" b="1" dirty="0">
                  <a:solidFill>
                    <a:schemeClr val="bg1"/>
                  </a:solidFill>
                </a:rPr>
                <a:t>הצטרפות לחוג מדינות החלל </a:t>
              </a:r>
              <a:r>
                <a:rPr lang="he-IL" sz="3600" b="1" dirty="0" smtClean="0">
                  <a:solidFill>
                    <a:schemeClr val="bg1"/>
                  </a:solidFill>
                </a:rPr>
                <a:t>- </a:t>
              </a:r>
              <a:r>
                <a:rPr lang="he-IL" sz="3600" b="1" dirty="0">
                  <a:solidFill>
                    <a:schemeClr val="bg1"/>
                  </a:solidFill>
                </a:rPr>
                <a:t>1988 (שמינית בעולם)</a:t>
              </a:r>
            </a:p>
          </p:txBody>
        </p:sp>
        <p:pic>
          <p:nvPicPr>
            <p:cNvPr id="24" name="Picture 2">
              <a:extLst>
                <a:ext uri="{FF2B5EF4-FFF2-40B4-BE49-F238E27FC236}">
                  <a16:creationId xmlns:a16="http://schemas.microsoft.com/office/drawing/2014/main" id="{8DBD8694-6ACA-FD4F-022B-6096D6A28AD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524" b="90774" l="7752" r="91214">
                          <a14:foregroundMark x1="8010" y1="25893" x2="8010" y2="25893"/>
                          <a14:foregroundMark x1="65891" y1="91071" x2="65891" y2="91071"/>
                          <a14:foregroundMark x1="91214" y1="51786" x2="91214" y2="51786"/>
                        </a14:backgroundRemoval>
                      </a14:imgEffect>
                    </a14:imgLayer>
                  </a14:imgProps>
                </a:ext>
                <a:ext uri="{28A0092B-C50C-407E-A947-70E740481C1C}">
                  <a14:useLocalDpi xmlns:a14="http://schemas.microsoft.com/office/drawing/2010/main" val="0"/>
                </a:ext>
              </a:extLst>
            </a:blip>
            <a:stretch>
              <a:fillRect/>
            </a:stretch>
          </p:blipFill>
          <p:spPr bwMode="auto">
            <a:xfrm>
              <a:off x="8219352" y="1417690"/>
              <a:ext cx="487014" cy="4227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 name="Group 27">
            <a:extLst>
              <a:ext uri="{FF2B5EF4-FFF2-40B4-BE49-F238E27FC236}">
                <a16:creationId xmlns:a16="http://schemas.microsoft.com/office/drawing/2014/main" id="{0FF05E77-127D-3D9C-8017-8B18AB2E81D1}"/>
              </a:ext>
            </a:extLst>
          </p:cNvPr>
          <p:cNvGrpSpPr/>
          <p:nvPr/>
        </p:nvGrpSpPr>
        <p:grpSpPr>
          <a:xfrm>
            <a:off x="896884" y="5097782"/>
            <a:ext cx="15262323" cy="646916"/>
            <a:chOff x="-1474717" y="1917019"/>
            <a:chExt cx="10174881" cy="431277"/>
          </a:xfrm>
        </p:grpSpPr>
        <p:sp>
          <p:nvSpPr>
            <p:cNvPr id="29" name="Rectangle 28">
              <a:extLst>
                <a:ext uri="{FF2B5EF4-FFF2-40B4-BE49-F238E27FC236}">
                  <a16:creationId xmlns:a16="http://schemas.microsoft.com/office/drawing/2014/main" id="{8F8AABF2-0272-26E2-687D-59E9BFE692C0}"/>
                </a:ext>
              </a:extLst>
            </p:cNvPr>
            <p:cNvSpPr/>
            <p:nvPr/>
          </p:nvSpPr>
          <p:spPr>
            <a:xfrm>
              <a:off x="-1474717" y="1917409"/>
              <a:ext cx="9628117" cy="430887"/>
            </a:xfrm>
            <a:prstGeom prst="rect">
              <a:avLst/>
            </a:prstGeom>
          </p:spPr>
          <p:txBody>
            <a:bodyPr wrap="square">
              <a:spAutoFit/>
            </a:bodyPr>
            <a:lstStyle/>
            <a:p>
              <a:pPr algn="r"/>
              <a:r>
                <a:rPr lang="he-IL" sz="3600" b="1" dirty="0">
                  <a:solidFill>
                    <a:schemeClr val="bg1"/>
                  </a:solidFill>
                </a:rPr>
                <a:t>הלוויינים, המשגרים  ותחנות הקרקע נבנים ע"י ובמתקני </a:t>
              </a:r>
              <a:r>
                <a:rPr lang="he-IL" sz="3600" b="1" dirty="0" smtClean="0">
                  <a:solidFill>
                    <a:schemeClr val="bg1"/>
                  </a:solidFill>
                </a:rPr>
                <a:t>התעשייה האווירית </a:t>
              </a:r>
              <a:endParaRPr lang="he-IL" sz="3600" b="1" dirty="0">
                <a:solidFill>
                  <a:schemeClr val="bg1"/>
                </a:solidFill>
              </a:endParaRPr>
            </a:p>
          </p:txBody>
        </p:sp>
        <p:pic>
          <p:nvPicPr>
            <p:cNvPr id="30" name="Picture 29">
              <a:extLst>
                <a:ext uri="{FF2B5EF4-FFF2-40B4-BE49-F238E27FC236}">
                  <a16:creationId xmlns:a16="http://schemas.microsoft.com/office/drawing/2014/main" id="{59B75974-5478-BB7E-A02E-1772BBF1A3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759448">
              <a:off x="8245836" y="1917019"/>
              <a:ext cx="454328" cy="370111"/>
            </a:xfrm>
            <a:prstGeom prst="rect">
              <a:avLst/>
            </a:prstGeom>
          </p:spPr>
        </p:pic>
      </p:grpSp>
      <p:grpSp>
        <p:nvGrpSpPr>
          <p:cNvPr id="34" name="Group 33">
            <a:extLst>
              <a:ext uri="{FF2B5EF4-FFF2-40B4-BE49-F238E27FC236}">
                <a16:creationId xmlns:a16="http://schemas.microsoft.com/office/drawing/2014/main" id="{944CE6D0-667C-D9C7-1542-5F42275C6F2C}"/>
              </a:ext>
            </a:extLst>
          </p:cNvPr>
          <p:cNvGrpSpPr/>
          <p:nvPr/>
        </p:nvGrpSpPr>
        <p:grpSpPr>
          <a:xfrm>
            <a:off x="3422036" y="5697319"/>
            <a:ext cx="12764132" cy="748072"/>
            <a:chOff x="18170" y="2954285"/>
            <a:chExt cx="8509421" cy="498714"/>
          </a:xfrm>
        </p:grpSpPr>
        <p:sp>
          <p:nvSpPr>
            <p:cNvPr id="35" name="Rectangle 34">
              <a:extLst>
                <a:ext uri="{FF2B5EF4-FFF2-40B4-BE49-F238E27FC236}">
                  <a16:creationId xmlns:a16="http://schemas.microsoft.com/office/drawing/2014/main" id="{B2786345-BCFA-A11A-F696-386E293631B2}"/>
                </a:ext>
              </a:extLst>
            </p:cNvPr>
            <p:cNvSpPr/>
            <p:nvPr/>
          </p:nvSpPr>
          <p:spPr>
            <a:xfrm>
              <a:off x="18170" y="3002790"/>
              <a:ext cx="8143755" cy="430887"/>
            </a:xfrm>
            <a:prstGeom prst="rect">
              <a:avLst/>
            </a:prstGeom>
          </p:spPr>
          <p:txBody>
            <a:bodyPr wrap="square">
              <a:spAutoFit/>
            </a:bodyPr>
            <a:lstStyle/>
            <a:p>
              <a:r>
                <a:rPr lang="he-IL" sz="3600" b="1" dirty="0">
                  <a:solidFill>
                    <a:schemeClr val="bg1"/>
                  </a:solidFill>
                </a:rPr>
                <a:t>יודעים לבנות סוגים שונים של לוויינים המרחפים במסלולים שונים</a:t>
              </a:r>
            </a:p>
          </p:txBody>
        </p:sp>
        <p:pic>
          <p:nvPicPr>
            <p:cNvPr id="36" name="Picture 2">
              <a:extLst>
                <a:ext uri="{FF2B5EF4-FFF2-40B4-BE49-F238E27FC236}">
                  <a16:creationId xmlns:a16="http://schemas.microsoft.com/office/drawing/2014/main" id="{0431F5CC-2E5E-2BF7-C781-06C3843F7392}"/>
                </a:ext>
              </a:extLst>
            </p:cNvPr>
            <p:cNvPicPr>
              <a:picLocks noChangeAspect="1" noChangeArrowheads="1"/>
            </p:cNvPicPr>
            <p:nvPr/>
          </p:nvPicPr>
          <p:blipFill>
            <a:blip r:embed="rId12">
              <a:clrChange>
                <a:clrFrom>
                  <a:srgbClr val="D3D3D3"/>
                </a:clrFrom>
                <a:clrTo>
                  <a:srgbClr val="D3D3D3">
                    <a:alpha val="0"/>
                  </a:srgbClr>
                </a:clrTo>
              </a:clrChange>
              <a:extLst>
                <a:ext uri="{28A0092B-C50C-407E-A947-70E740481C1C}">
                  <a14:useLocalDpi xmlns:a14="http://schemas.microsoft.com/office/drawing/2010/main" val="0"/>
                </a:ext>
              </a:extLst>
            </a:blip>
            <a:stretch>
              <a:fillRect/>
            </a:stretch>
          </p:blipFill>
          <p:spPr bwMode="auto">
            <a:xfrm rot="4423569">
              <a:off x="8019348" y="2944755"/>
              <a:ext cx="498714" cy="51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0" name="Group 39">
            <a:extLst>
              <a:ext uri="{FF2B5EF4-FFF2-40B4-BE49-F238E27FC236}">
                <a16:creationId xmlns:a16="http://schemas.microsoft.com/office/drawing/2014/main" id="{DD9FF032-D043-4917-FDE7-52270D53C83B}"/>
              </a:ext>
            </a:extLst>
          </p:cNvPr>
          <p:cNvGrpSpPr/>
          <p:nvPr/>
        </p:nvGrpSpPr>
        <p:grpSpPr>
          <a:xfrm>
            <a:off x="3108962" y="3857986"/>
            <a:ext cx="12944414" cy="646331"/>
            <a:chOff x="1" y="4370308"/>
            <a:chExt cx="8629609" cy="430887"/>
          </a:xfrm>
        </p:grpSpPr>
        <p:pic>
          <p:nvPicPr>
            <p:cNvPr id="41" name="Picture 2">
              <a:extLst>
                <a:ext uri="{FF2B5EF4-FFF2-40B4-BE49-F238E27FC236}">
                  <a16:creationId xmlns:a16="http://schemas.microsoft.com/office/drawing/2014/main" id="{DE482F11-BB84-551D-327D-1C89A7D3558E}"/>
                </a:ext>
              </a:extLst>
            </p:cNvPr>
            <p:cNvPicPr>
              <a:picLocks noChangeAspect="1" noChangeArrowheads="1"/>
            </p:cNvPicPr>
            <p:nvPr/>
          </p:nvPicPr>
          <p:blipFill>
            <a:blip r:embed="rId13">
              <a:clrChange>
                <a:clrFrom>
                  <a:srgbClr val="ED1C24"/>
                </a:clrFrom>
                <a:clrTo>
                  <a:srgbClr val="ED1C24">
                    <a:alpha val="0"/>
                  </a:srgbClr>
                </a:clrTo>
              </a:clrChange>
              <a:extLst>
                <a:ext uri="{28A0092B-C50C-407E-A947-70E740481C1C}">
                  <a14:useLocalDpi xmlns:a14="http://schemas.microsoft.com/office/drawing/2010/main" val="0"/>
                </a:ext>
              </a:extLst>
            </a:blip>
            <a:stretch>
              <a:fillRect/>
            </a:stretch>
          </p:blipFill>
          <p:spPr bwMode="auto">
            <a:xfrm>
              <a:off x="8383825" y="4419600"/>
              <a:ext cx="245785" cy="27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Rectangle 41">
              <a:extLst>
                <a:ext uri="{FF2B5EF4-FFF2-40B4-BE49-F238E27FC236}">
                  <a16:creationId xmlns:a16="http://schemas.microsoft.com/office/drawing/2014/main" id="{684F6666-22D7-CB29-C370-5D10D35B6424}"/>
                </a:ext>
              </a:extLst>
            </p:cNvPr>
            <p:cNvSpPr/>
            <p:nvPr/>
          </p:nvSpPr>
          <p:spPr>
            <a:xfrm>
              <a:off x="1" y="4370308"/>
              <a:ext cx="8179245" cy="430887"/>
            </a:xfrm>
            <a:prstGeom prst="rect">
              <a:avLst/>
            </a:prstGeom>
          </p:spPr>
          <p:txBody>
            <a:bodyPr wrap="square">
              <a:spAutoFit/>
            </a:bodyPr>
            <a:lstStyle/>
            <a:p>
              <a:pPr algn="r"/>
              <a:r>
                <a:rPr lang="he-IL" sz="3600" b="1" dirty="0">
                  <a:solidFill>
                    <a:schemeClr val="bg1"/>
                  </a:solidFill>
                </a:rPr>
                <a:t>בחלל יש כח משיכה – הוא מתאזן מול הכח הסיבובי</a:t>
              </a:r>
            </a:p>
          </p:txBody>
        </p:sp>
      </p:grpSp>
      <p:sp>
        <p:nvSpPr>
          <p:cNvPr id="44" name="TextBox 43">
            <a:extLst>
              <a:ext uri="{FF2B5EF4-FFF2-40B4-BE49-F238E27FC236}">
                <a16:creationId xmlns:a16="http://schemas.microsoft.com/office/drawing/2014/main" id="{1D5E4845-7F63-CD1D-258B-92D0997138DA}"/>
              </a:ext>
            </a:extLst>
          </p:cNvPr>
          <p:cNvSpPr txBox="1"/>
          <p:nvPr/>
        </p:nvSpPr>
        <p:spPr>
          <a:xfrm>
            <a:off x="11730778" y="9544051"/>
            <a:ext cx="1691489" cy="507831"/>
          </a:xfrm>
          <a:prstGeom prst="rect">
            <a:avLst/>
          </a:prstGeom>
          <a:noFill/>
        </p:spPr>
        <p:txBody>
          <a:bodyPr wrap="none" rtlCol="1">
            <a:spAutoFit/>
          </a:bodyPr>
          <a:lstStyle/>
          <a:p>
            <a:r>
              <a:rPr lang="he-IL" sz="2700" dirty="0"/>
              <a:t>סגות - יהוד</a:t>
            </a:r>
          </a:p>
        </p:txBody>
      </p:sp>
      <p:grpSp>
        <p:nvGrpSpPr>
          <p:cNvPr id="26"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27"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31"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32"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33"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Tree>
    <p:extLst>
      <p:ext uri="{BB962C8B-B14F-4D97-AF65-F5344CB8AC3E}">
        <p14:creationId xmlns:p14="http://schemas.microsoft.com/office/powerpoint/2010/main" val="3943492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15360"/>
          <a:stretch>
            <a:fillRect/>
          </a:stretch>
        </p:blipFill>
        <p:spPr>
          <a:xfrm>
            <a:off x="-7917" y="0"/>
            <a:ext cx="18288000" cy="10287000"/>
          </a:xfrm>
          <a:prstGeom prst="rect">
            <a:avLst/>
          </a:prstGeom>
        </p:spPr>
      </p:pic>
      <p:grpSp>
        <p:nvGrpSpPr>
          <p:cNvPr id="1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1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1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
        <p:nvSpPr>
          <p:cNvPr id="20" name="כותרת 3">
            <a:extLst>
              <a:ext uri="{FF2B5EF4-FFF2-40B4-BE49-F238E27FC236}">
                <a16:creationId xmlns:a16="http://schemas.microsoft.com/office/drawing/2014/main" id="{755A02AC-62FD-A2D0-BAB8-87083EAF5812}"/>
              </a:ext>
            </a:extLst>
          </p:cNvPr>
          <p:cNvSpPr txBox="1"/>
          <p:nvPr/>
        </p:nvSpPr>
        <p:spPr>
          <a:xfrm>
            <a:off x="-1066800" y="4070857"/>
            <a:ext cx="17830799" cy="2145285"/>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5400" b="1" dirty="0" smtClean="0">
                <a:solidFill>
                  <a:schemeClr val="bg1"/>
                </a:solidFill>
                <a:latin typeface="Arial" panose="020B0604020202020204" pitchFamily="34" charset="0"/>
                <a:cs typeface="Arial" panose="020B0604020202020204" pitchFamily="34" charset="0"/>
              </a:rPr>
              <a:t>צפו בשיגור הלוויין "אופק 13" מבית התעשייה האווירית </a:t>
            </a:r>
            <a:endParaRPr lang="he-IL" sz="5400" b="1" dirty="0">
              <a:solidFill>
                <a:schemeClr val="bg1"/>
              </a:solidFill>
              <a:latin typeface="Arial" panose="020B0604020202020204" pitchFamily="34" charset="0"/>
              <a:cs typeface="Arial" panose="020B0604020202020204" pitchFamily="34" charset="0"/>
            </a:endParaRPr>
          </a:p>
        </p:txBody>
      </p:sp>
      <p:sp>
        <p:nvSpPr>
          <p:cNvPr id="10" name="Donut 39">
            <a:hlinkClick r:id="rId8"/>
            <a:extLst>
              <a:ext uri="{FF2B5EF4-FFF2-40B4-BE49-F238E27FC236}">
                <a16:creationId xmlns:a16="http://schemas.microsoft.com/office/drawing/2014/main" id="{439297A1-2150-467C-8B3E-08A8C9E0E56F}"/>
              </a:ext>
            </a:extLst>
          </p:cNvPr>
          <p:cNvSpPr/>
          <p:nvPr/>
        </p:nvSpPr>
        <p:spPr>
          <a:xfrm>
            <a:off x="8363633" y="5905500"/>
            <a:ext cx="1544899" cy="139177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484410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15360"/>
          <a:stretch>
            <a:fillRect/>
          </a:stretch>
        </p:blipFill>
        <p:spPr>
          <a:xfrm>
            <a:off x="-7917" y="0"/>
            <a:ext cx="18288000" cy="10287000"/>
          </a:xfrm>
          <a:prstGeom prst="rect">
            <a:avLst/>
          </a:prstGeom>
        </p:spPr>
      </p:pic>
      <p:grpSp>
        <p:nvGrpSpPr>
          <p:cNvPr id="1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1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1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
        <p:nvSpPr>
          <p:cNvPr id="9" name="כותרת 3">
            <a:extLst>
              <a:ext uri="{FF2B5EF4-FFF2-40B4-BE49-F238E27FC236}">
                <a16:creationId xmlns:a16="http://schemas.microsoft.com/office/drawing/2014/main" id="{755A02AC-62FD-A2D0-BAB8-87083EAF5812}"/>
              </a:ext>
            </a:extLst>
          </p:cNvPr>
          <p:cNvSpPr txBox="1"/>
          <p:nvPr/>
        </p:nvSpPr>
        <p:spPr>
          <a:xfrm>
            <a:off x="1706581" y="4254033"/>
            <a:ext cx="14859001" cy="2145285"/>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7200" b="1" dirty="0">
                <a:solidFill>
                  <a:schemeClr val="bg1"/>
                </a:solidFill>
                <a:latin typeface="Arial" panose="020B0604020202020204" pitchFamily="34" charset="0"/>
                <a:cs typeface="Arial" panose="020B0604020202020204" pitchFamily="34" charset="0"/>
              </a:rPr>
              <a:t>אז בואו </a:t>
            </a:r>
            <a:r>
              <a:rPr lang="he-IL" sz="7200" b="1" dirty="0" smtClean="0">
                <a:solidFill>
                  <a:schemeClr val="bg1"/>
                </a:solidFill>
                <a:latin typeface="Arial" panose="020B0604020202020204" pitchFamily="34" charset="0"/>
                <a:cs typeface="Arial" panose="020B0604020202020204" pitchFamily="34" charset="0"/>
              </a:rPr>
              <a:t>נכיר את התעשייה האווירית!</a:t>
            </a:r>
            <a:endParaRPr lang="he-IL" sz="7200" b="1" dirty="0">
              <a:solidFill>
                <a:schemeClr val="bg1"/>
              </a:solidFill>
              <a:latin typeface="Arial" panose="020B0604020202020204" pitchFamily="34" charset="0"/>
              <a:cs typeface="Arial" panose="020B0604020202020204" pitchFamily="34" charset="0"/>
            </a:endParaRPr>
          </a:p>
        </p:txBody>
      </p:sp>
      <p:sp>
        <p:nvSpPr>
          <p:cNvPr id="10" name="Donut 39">
            <a:hlinkClick r:id="rId8"/>
            <a:extLst>
              <a:ext uri="{FF2B5EF4-FFF2-40B4-BE49-F238E27FC236}">
                <a16:creationId xmlns:a16="http://schemas.microsoft.com/office/drawing/2014/main" id="{439297A1-2150-467C-8B3E-08A8C9E0E56F}"/>
              </a:ext>
            </a:extLst>
          </p:cNvPr>
          <p:cNvSpPr/>
          <p:nvPr/>
        </p:nvSpPr>
        <p:spPr>
          <a:xfrm>
            <a:off x="8363631" y="6057900"/>
            <a:ext cx="1544899" cy="139177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1879169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7917" y="0"/>
            <a:ext cx="18288000" cy="10287000"/>
            <a:chOff x="-7917" y="0"/>
            <a:chExt cx="18288000" cy="10287000"/>
          </a:xfrm>
        </p:grpSpPr>
        <p:grpSp>
          <p:nvGrpSpPr>
            <p:cNvPr id="6" name="קבוצה 5"/>
            <p:cNvGrpSpPr/>
            <p:nvPr/>
          </p:nvGrpSpPr>
          <p:grpSpPr>
            <a:xfrm>
              <a:off x="-7917" y="0"/>
              <a:ext cx="18288000" cy="10287000"/>
              <a:chOff x="-7917" y="0"/>
              <a:chExt cx="18288000" cy="10287000"/>
            </a:xfrm>
          </p:grpSpPr>
          <p:pic>
            <p:nvPicPr>
              <p:cNvPr id="2" name="Picture 2"/>
              <p:cNvPicPr>
                <a:picLocks noChangeAspect="1"/>
              </p:cNvPicPr>
              <p:nvPr/>
            </p:nvPicPr>
            <p:blipFill>
              <a:blip r:embed="rId3"/>
              <a:srcRect b="15360"/>
              <a:stretch>
                <a:fillRect/>
              </a:stretch>
            </p:blipFill>
            <p:spPr>
              <a:xfrm>
                <a:off x="-7917" y="0"/>
                <a:ext cx="18288000" cy="10287000"/>
              </a:xfrm>
              <a:prstGeom prst="rect">
                <a:avLst/>
              </a:prstGeom>
            </p:spPr>
          </p:pic>
          <p:grpSp>
            <p:nvGrpSpPr>
              <p:cNvPr id="1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1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1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
            <p:nvSpPr>
              <p:cNvPr id="9" name="כותרת 3">
                <a:extLst>
                  <a:ext uri="{FF2B5EF4-FFF2-40B4-BE49-F238E27FC236}">
                    <a16:creationId xmlns:a16="http://schemas.microsoft.com/office/drawing/2014/main" id="{755A02AC-62FD-A2D0-BAB8-87083EAF5812}"/>
                  </a:ext>
                </a:extLst>
              </p:cNvPr>
              <p:cNvSpPr txBox="1"/>
              <p:nvPr/>
            </p:nvSpPr>
            <p:spPr>
              <a:xfrm>
                <a:off x="4723264" y="1283715"/>
                <a:ext cx="8640782" cy="2145285"/>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7200" b="1" dirty="0" smtClean="0">
                    <a:solidFill>
                      <a:schemeClr val="accent6"/>
                    </a:solidFill>
                    <a:latin typeface="Arial" panose="020B0604020202020204" pitchFamily="34" charset="0"/>
                    <a:cs typeface="Arial" panose="020B0604020202020204" pitchFamily="34" charset="0"/>
                  </a:rPr>
                  <a:t>יורי </a:t>
                </a:r>
                <a:r>
                  <a:rPr lang="he-IL" sz="7200" b="1" dirty="0" err="1" smtClean="0">
                    <a:solidFill>
                      <a:schemeClr val="accent6"/>
                    </a:solidFill>
                    <a:latin typeface="Arial" panose="020B0604020202020204" pitchFamily="34" charset="0"/>
                    <a:cs typeface="Arial" panose="020B0604020202020204" pitchFamily="34" charset="0"/>
                  </a:rPr>
                  <a:t>גגארין</a:t>
                </a:r>
                <a:endParaRPr lang="he-IL" sz="7200" b="1" dirty="0">
                  <a:solidFill>
                    <a:schemeClr val="accent6"/>
                  </a:solidFill>
                  <a:latin typeface="Arial" panose="020B0604020202020204" pitchFamily="34" charset="0"/>
                  <a:cs typeface="Arial" panose="020B0604020202020204" pitchFamily="34" charset="0"/>
                </a:endParaRPr>
              </a:p>
            </p:txBody>
          </p:sp>
          <p:sp>
            <p:nvSpPr>
              <p:cNvPr id="10" name="כותרת 3">
                <a:extLst>
                  <a:ext uri="{FF2B5EF4-FFF2-40B4-BE49-F238E27FC236}">
                    <a16:creationId xmlns:a16="http://schemas.microsoft.com/office/drawing/2014/main" id="{755A02AC-62FD-A2D0-BAB8-87083EAF5812}"/>
                  </a:ext>
                </a:extLst>
              </p:cNvPr>
              <p:cNvSpPr txBox="1"/>
              <p:nvPr/>
            </p:nvSpPr>
            <p:spPr>
              <a:xfrm>
                <a:off x="1510071" y="2998215"/>
                <a:ext cx="15427111" cy="2145285"/>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4000" b="1" dirty="0" smtClean="0">
                    <a:solidFill>
                      <a:schemeClr val="bg1"/>
                    </a:solidFill>
                    <a:latin typeface="Arial" panose="020B0604020202020204" pitchFamily="34" charset="0"/>
                    <a:cs typeface="Arial" panose="020B0604020202020204" pitchFamily="34" charset="0"/>
                  </a:rPr>
                  <a:t>האדם </a:t>
                </a:r>
                <a:r>
                  <a:rPr lang="he-IL" sz="4000" b="1" dirty="0">
                    <a:solidFill>
                      <a:schemeClr val="bg1"/>
                    </a:solidFill>
                    <a:latin typeface="Arial" panose="020B0604020202020204" pitchFamily="34" charset="0"/>
                    <a:cs typeface="Arial" panose="020B0604020202020204" pitchFamily="34" charset="0"/>
                  </a:rPr>
                  <a:t>הראשון </a:t>
                </a:r>
                <a:r>
                  <a:rPr lang="he-IL" sz="4000" b="1" dirty="0" smtClean="0">
                    <a:solidFill>
                      <a:schemeClr val="bg1"/>
                    </a:solidFill>
                    <a:latin typeface="Arial" panose="020B0604020202020204" pitchFamily="34" charset="0"/>
                    <a:cs typeface="Arial" panose="020B0604020202020204" pitchFamily="34" charset="0"/>
                  </a:rPr>
                  <a:t>בהיסטוריה שהגיע לחלל ב-12 באפריל 1961</a:t>
                </a:r>
              </a:p>
              <a:p>
                <a:r>
                  <a:rPr lang="he-IL" sz="4000" b="1" dirty="0" smtClean="0">
                    <a:solidFill>
                      <a:schemeClr val="bg1"/>
                    </a:solidFill>
                    <a:latin typeface="Arial" panose="020B0604020202020204" pitchFamily="34" charset="0"/>
                    <a:cs typeface="Arial" panose="020B0604020202020204" pitchFamily="34" charset="0"/>
                  </a:rPr>
                  <a:t>הוא שוגר בחללית "</a:t>
                </a:r>
                <a:r>
                  <a:rPr lang="he-IL" sz="4000" b="1" dirty="0" err="1" smtClean="0">
                    <a:solidFill>
                      <a:schemeClr val="bg1"/>
                    </a:solidFill>
                    <a:latin typeface="Arial" panose="020B0604020202020204" pitchFamily="34" charset="0"/>
                    <a:cs typeface="Arial" panose="020B0604020202020204" pitchFamily="34" charset="0"/>
                  </a:rPr>
                  <a:t>ווסטוק</a:t>
                </a:r>
                <a:r>
                  <a:rPr lang="he-IL" sz="4000" b="1" dirty="0" smtClean="0">
                    <a:solidFill>
                      <a:schemeClr val="bg1"/>
                    </a:solidFill>
                    <a:latin typeface="Arial" panose="020B0604020202020204" pitchFamily="34" charset="0"/>
                    <a:cs typeface="Arial" panose="020B0604020202020204" pitchFamily="34" charset="0"/>
                  </a:rPr>
                  <a:t> 1" אשר השלימה </a:t>
                </a:r>
                <a:r>
                  <a:rPr lang="en-US" sz="4000" b="1" dirty="0" smtClean="0">
                    <a:solidFill>
                      <a:schemeClr val="bg1"/>
                    </a:solidFill>
                    <a:latin typeface="Arial" panose="020B0604020202020204" pitchFamily="34" charset="0"/>
                    <a:cs typeface="Arial" panose="020B0604020202020204" pitchFamily="34" charset="0"/>
                  </a:rPr>
                  <a:t/>
                </a:r>
                <a:br>
                  <a:rPr lang="en-US" sz="4000" b="1" dirty="0" smtClean="0">
                    <a:solidFill>
                      <a:schemeClr val="bg1"/>
                    </a:solidFill>
                    <a:latin typeface="Arial" panose="020B0604020202020204" pitchFamily="34" charset="0"/>
                    <a:cs typeface="Arial" panose="020B0604020202020204" pitchFamily="34" charset="0"/>
                  </a:rPr>
                </a:br>
                <a:r>
                  <a:rPr lang="he-IL" sz="4000" b="1" dirty="0" smtClean="0">
                    <a:solidFill>
                      <a:schemeClr val="bg1"/>
                    </a:solidFill>
                    <a:latin typeface="Arial" panose="020B0604020202020204" pitchFamily="34" charset="0"/>
                    <a:cs typeface="Arial" panose="020B0604020202020204" pitchFamily="34" charset="0"/>
                  </a:rPr>
                  <a:t>הקפה סביב כדור הארץ במשך 108 דקות  </a:t>
                </a:r>
                <a:endParaRPr lang="he-IL" sz="4000" b="1" dirty="0">
                  <a:solidFill>
                    <a:schemeClr val="bg1"/>
                  </a:solidFill>
                  <a:latin typeface="Arial" panose="020B0604020202020204" pitchFamily="34" charset="0"/>
                  <a:cs typeface="Arial" panose="020B0604020202020204" pitchFamily="34" charset="0"/>
                </a:endParaRPr>
              </a:p>
            </p:txBody>
          </p:sp>
        </p:grpSp>
        <p:pic>
          <p:nvPicPr>
            <p:cNvPr id="24" name="Picture 14" descr="Graphical user interface, website&#10;&#10;Description automatically generated">
              <a:extLst>
                <a:ext uri="{FF2B5EF4-FFF2-40B4-BE49-F238E27FC236}">
                  <a16:creationId xmlns:a16="http://schemas.microsoft.com/office/drawing/2014/main" id="{257747B7-91CE-7A3E-8BDF-5A8B58407C03}"/>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8981" b="97130" l="3177" r="45156"/>
                      </a14:imgEffect>
                    </a14:imgLayer>
                  </a14:imgProps>
                </a:ext>
                <a:ext uri="{28A0092B-C50C-407E-A947-70E740481C1C}">
                  <a14:useLocalDpi xmlns:a14="http://schemas.microsoft.com/office/drawing/2010/main" val="0"/>
                </a:ext>
              </a:extLst>
            </a:blip>
            <a:srcRect l="3023" t="38832" r="52859" b="4596"/>
            <a:stretch/>
          </p:blipFill>
          <p:spPr>
            <a:xfrm>
              <a:off x="1066800" y="4712715"/>
              <a:ext cx="6914142" cy="5218220"/>
            </a:xfrm>
            <a:prstGeom prst="rect">
              <a:avLst/>
            </a:prstGeom>
          </p:spPr>
        </p:pic>
      </p:grpSp>
      <p:pic>
        <p:nvPicPr>
          <p:cNvPr id="14" name="Picture 14" descr="Graphical user interface, website&#10;&#10;Description automatically generated">
            <a:extLst>
              <a:ext uri="{FF2B5EF4-FFF2-40B4-BE49-F238E27FC236}">
                <a16:creationId xmlns:a16="http://schemas.microsoft.com/office/drawing/2014/main" id="{257747B7-91CE-7A3E-8BDF-5A8B58407C03}"/>
              </a:ext>
            </a:extLst>
          </p:cNvPr>
          <p:cNvPicPr>
            <a:picLocks noChangeAspect="1"/>
          </p:cNvPicPr>
          <p:nvPr/>
        </p:nvPicPr>
        <p:blipFill rotWithShape="1">
          <a:blip r:embed="rId10">
            <a:extLst>
              <a:ext uri="{28A0092B-C50C-407E-A947-70E740481C1C}">
                <a14:useLocalDpi xmlns:a14="http://schemas.microsoft.com/office/drawing/2010/main" val="0"/>
              </a:ext>
            </a:extLst>
          </a:blip>
          <a:srcRect l="66176" t="56665" r="7602" b="1000"/>
          <a:stretch/>
        </p:blipFill>
        <p:spPr>
          <a:xfrm>
            <a:off x="12004031" y="5652158"/>
            <a:ext cx="4800600" cy="4561954"/>
          </a:xfrm>
          <a:prstGeom prst="ellipse">
            <a:avLst/>
          </a:prstGeom>
        </p:spPr>
      </p:pic>
      <p:sp>
        <p:nvSpPr>
          <p:cNvPr id="4" name="TextBox 3"/>
          <p:cNvSpPr txBox="1"/>
          <p:nvPr/>
        </p:nvSpPr>
        <p:spPr>
          <a:xfrm rot="2003225">
            <a:off x="14779164" y="5750184"/>
            <a:ext cx="1828800" cy="584775"/>
          </a:xfrm>
          <a:prstGeom prst="rect">
            <a:avLst/>
          </a:prstGeom>
          <a:noFill/>
        </p:spPr>
        <p:txBody>
          <a:bodyPr wrap="square" rtlCol="1">
            <a:prstTxWarp prst="textArchUp">
              <a:avLst/>
            </a:prstTxWarp>
            <a:spAutoFit/>
          </a:bodyPr>
          <a:lstStyle/>
          <a:p>
            <a:pPr algn="r" rtl="1"/>
            <a:r>
              <a:rPr lang="en-US" sz="4400" dirty="0" smtClean="0">
                <a:solidFill>
                  <a:schemeClr val="bg1"/>
                </a:solidFill>
              </a:rPr>
              <a:t>108 </a:t>
            </a:r>
            <a:r>
              <a:rPr lang="he-IL" sz="4400" dirty="0" smtClean="0">
                <a:solidFill>
                  <a:schemeClr val="bg1"/>
                </a:solidFill>
              </a:rPr>
              <a:t> דקות </a:t>
            </a:r>
            <a:endParaRPr lang="he-IL" sz="4400" dirty="0">
              <a:solidFill>
                <a:schemeClr val="bg1"/>
              </a:solidFill>
            </a:endParaRPr>
          </a:p>
        </p:txBody>
      </p:sp>
    </p:spTree>
    <p:extLst>
      <p:ext uri="{BB962C8B-B14F-4D97-AF65-F5344CB8AC3E}">
        <p14:creationId xmlns:p14="http://schemas.microsoft.com/office/powerpoint/2010/main" val="3236445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irst Space Tourist Is a Billionaire Who Will Orbit the Moon"/>
          <p:cNvPicPr>
            <a:picLocks noChangeAspect="1" noChangeArrowheads="1"/>
          </p:cNvPicPr>
          <p:nvPr/>
        </p:nvPicPr>
        <p:blipFill>
          <a:blip r:embed="rId3">
            <a:extLst>
              <a:ext uri="{28A0092B-C50C-407E-A947-70E740481C1C}">
                <a14:useLocalDpi xmlns:a14="http://schemas.microsoft.com/office/drawing/2010/main" val="0"/>
              </a:ext>
            </a:extLst>
          </a:blip>
          <a:srcRect l="36535"/>
          <a:stretch>
            <a:fillRect/>
          </a:stretch>
        </p:blipFill>
        <p:spPr bwMode="auto">
          <a:xfrm>
            <a:off x="-111704" y="0"/>
            <a:ext cx="18369918"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pPr algn="r" rtl="1"/>
            <a:r>
              <a:rPr lang="he-IL" b="1" dirty="0" smtClean="0">
                <a:solidFill>
                  <a:schemeClr val="bg1"/>
                </a:solidFill>
              </a:rPr>
              <a:t>מה יש (או אין) בחלל?</a:t>
            </a:r>
          </a:p>
          <a:p>
            <a:pPr algn="r" rtl="1"/>
            <a:endParaRPr lang="he-IL" dirty="0">
              <a:solidFill>
                <a:schemeClr val="bg1"/>
              </a:solidFill>
            </a:endParaRPr>
          </a:p>
          <a:p>
            <a:pPr algn="r" rtl="1"/>
            <a:endParaRPr lang="he-IL" dirty="0">
              <a:solidFill>
                <a:schemeClr val="bg1"/>
              </a:solidFill>
            </a:endParaRPr>
          </a:p>
          <a:p>
            <a:pPr algn="r" rtl="1"/>
            <a:endParaRPr lang="he-IL" dirty="0">
              <a:solidFill>
                <a:schemeClr val="bg1"/>
              </a:solidFill>
            </a:endParaRPr>
          </a:p>
          <a:p>
            <a:pPr algn="r" rtl="1"/>
            <a:endParaRPr lang="he-IL" dirty="0">
              <a:solidFill>
                <a:schemeClr val="bg1"/>
              </a:solidFill>
            </a:endParaRPr>
          </a:p>
          <a:p>
            <a:pPr algn="r" rtl="1"/>
            <a:endParaRPr lang="he-IL" dirty="0">
              <a:solidFill>
                <a:schemeClr val="bg1"/>
              </a:solidFill>
            </a:endParaRPr>
          </a:p>
          <a:p>
            <a:pPr algn="r" rtl="1"/>
            <a:endParaRPr lang="he-IL" dirty="0">
              <a:solidFill>
                <a:schemeClr val="bg1"/>
              </a:solidFill>
            </a:endParaRPr>
          </a:p>
          <a:p>
            <a:pPr algn="r" rtl="1"/>
            <a:endParaRPr lang="he-IL" dirty="0">
              <a:solidFill>
                <a:schemeClr val="bg1"/>
              </a:solidFill>
            </a:endParaRPr>
          </a:p>
        </p:txBody>
      </p:sp>
      <p:pic>
        <p:nvPicPr>
          <p:cNvPr id="9" name="Picture 4" descr="Flat Thermometer Icon For Hot And Cold Temperature Symbols, Thermometer  Clipart, Thermometer, Icon PNG and Vector with Transparent Background for  Free Download | Thermometer, Icon, Cold temperature"/>
          <p:cNvPicPr>
            <a:picLocks noChangeAspect="1" noChangeArrowheads="1"/>
          </p:cNvPicPr>
          <p:nvPr/>
        </p:nvPicPr>
        <p:blipFill>
          <a:blip r:embed="rId4">
            <a:extLst>
              <a:ext uri="{28A0092B-C50C-407E-A947-70E740481C1C}">
                <a14:useLocalDpi xmlns:a14="http://schemas.microsoft.com/office/drawing/2010/main" val="0"/>
              </a:ext>
            </a:extLst>
          </a:blip>
          <a:srcRect l="11198" t="3151" r="7083" b="15286"/>
          <a:stretch>
            <a:fillRect/>
          </a:stretch>
        </p:blipFill>
        <p:spPr bwMode="auto">
          <a:xfrm>
            <a:off x="2171699" y="5089861"/>
            <a:ext cx="2700000" cy="2694827"/>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6" descr="Pressure png 2 » PNG Image"/>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933657" y="5089859"/>
            <a:ext cx="2700000" cy="2700000"/>
          </a:xfrm>
          <a:prstGeom prst="ellipse">
            <a:avLst/>
          </a:prstGeom>
          <a:solidFill>
            <a:schemeClr val="bg1"/>
          </a:solidFill>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8" descr="Premium Vector | Danger, warning sign of radioactive radiation"/>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95612" y="5084685"/>
            <a:ext cx="2700000" cy="2700000"/>
          </a:xfrm>
          <a:prstGeom prst="ellipse">
            <a:avLst/>
          </a:prstGeom>
          <a:solidFill>
            <a:schemeClr val="bg1"/>
          </a:solidFill>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0" descr="✓ weightless space free vector eps, cdr, ai, svg vector illustration  graphic art"/>
          <p:cNvPicPr>
            <a:picLocks noChangeAspect="1" noChangeArrowheads="1"/>
          </p:cNvPicPr>
          <p:nvPr/>
        </p:nvPicPr>
        <p:blipFill>
          <a:blip r:embed="rId7">
            <a:extLst>
              <a:ext uri="{28A0092B-C50C-407E-A947-70E740481C1C}">
                <a14:useLocalDpi xmlns:a14="http://schemas.microsoft.com/office/drawing/2010/main" val="0"/>
              </a:ext>
            </a:extLst>
          </a:blip>
          <a:srcRect l="19387" r="14297"/>
          <a:stretch>
            <a:fillRect/>
          </a:stretch>
        </p:blipFill>
        <p:spPr bwMode="auto">
          <a:xfrm>
            <a:off x="13457568" y="5084684"/>
            <a:ext cx="2700000" cy="2710727"/>
          </a:xfrm>
          <a:prstGeom prst="ellipse">
            <a:avLst/>
          </a:prstGeom>
          <a:solidFill>
            <a:schemeClr val="bg1"/>
          </a:solidFill>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6" name="קבוצה 8">
            <a:extLst>
              <a:ext uri="{FF2B5EF4-FFF2-40B4-BE49-F238E27FC236}">
                <a16:creationId xmlns:a16="http://schemas.microsoft.com/office/drawing/2014/main" id="{9E434D84-679F-3992-6664-543777165426}"/>
              </a:ext>
            </a:extLst>
          </p:cNvPr>
          <p:cNvGrpSpPr/>
          <p:nvPr/>
        </p:nvGrpSpPr>
        <p:grpSpPr>
          <a:xfrm>
            <a:off x="1264202" y="211478"/>
            <a:ext cx="15759597" cy="805785"/>
            <a:chOff x="1301234" y="59705"/>
            <a:chExt cx="10506398" cy="537190"/>
          </a:xfrm>
        </p:grpSpPr>
        <p:pic>
          <p:nvPicPr>
            <p:cNvPr id="7" name="תמונה 9" descr="תמונה שמכילה לוגו&#10;&#10;התיאור נוצר באופן אוטומטי">
              <a:extLst>
                <a:ext uri="{FF2B5EF4-FFF2-40B4-BE49-F238E27FC236}">
                  <a16:creationId xmlns:a16="http://schemas.microsoft.com/office/drawing/2014/main" id="{1074B185-A16B-EF74-E14A-B533D37851D2}"/>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8" name="תמונה 10" descr="תמונה שמכילה טקסט&#10;&#10;התיאור נוצר באופן אוטומטי">
              <a:extLst>
                <a:ext uri="{FF2B5EF4-FFF2-40B4-BE49-F238E27FC236}">
                  <a16:creationId xmlns:a16="http://schemas.microsoft.com/office/drawing/2014/main" id="{2AFF8891-4D8E-7D02-A63B-FAB73DACC7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3" name="תמונה 11" descr="תמונה שמכילה טקסט&#10;&#10;התיאור נוצר באופן אוטומטי">
              <a:extLst>
                <a:ext uri="{FF2B5EF4-FFF2-40B4-BE49-F238E27FC236}">
                  <a16:creationId xmlns:a16="http://schemas.microsoft.com/office/drawing/2014/main" id="{E268CEE7-F0BC-83AC-D019-E2EC5F1DDDD8}"/>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4" name="תמונה 12" descr="תמונה שמכילה לוגו&#10;&#10;התיאור נוצר באופן אוטומטי">
              <a:extLst>
                <a:ext uri="{FF2B5EF4-FFF2-40B4-BE49-F238E27FC236}">
                  <a16:creationId xmlns:a16="http://schemas.microsoft.com/office/drawing/2014/main" id="{7AC3BF35-05B8-5B35-0F39-AF448A23E5E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
        <p:nvSpPr>
          <p:cNvPr id="15" name="TextBox 14">
            <a:extLst>
              <a:ext uri="{FF2B5EF4-FFF2-40B4-BE49-F238E27FC236}">
                <a16:creationId xmlns:a16="http://schemas.microsoft.com/office/drawing/2014/main" id="{E5472F15-D912-7A49-4E11-633B7F8D2D5F}"/>
              </a:ext>
            </a:extLst>
          </p:cNvPr>
          <p:cNvSpPr txBox="1"/>
          <p:nvPr/>
        </p:nvSpPr>
        <p:spPr>
          <a:xfrm>
            <a:off x="13261443" y="8018905"/>
            <a:ext cx="2896125" cy="646331"/>
          </a:xfrm>
          <a:prstGeom prst="rect">
            <a:avLst/>
          </a:prstGeom>
          <a:noFill/>
        </p:spPr>
        <p:txBody>
          <a:bodyPr wrap="square" rtlCol="0">
            <a:spAutoFit/>
          </a:bodyPr>
          <a:lstStyle/>
          <a:p>
            <a:r>
              <a:rPr lang="he-IL" sz="3600" b="1" dirty="0"/>
              <a:t>איפוס כבידה</a:t>
            </a:r>
            <a:endParaRPr lang="en-US" sz="3600" b="1" dirty="0"/>
          </a:p>
        </p:txBody>
      </p:sp>
      <p:sp>
        <p:nvSpPr>
          <p:cNvPr id="16" name="TextBox 15">
            <a:extLst>
              <a:ext uri="{FF2B5EF4-FFF2-40B4-BE49-F238E27FC236}">
                <a16:creationId xmlns:a16="http://schemas.microsoft.com/office/drawing/2014/main" id="{48C01DD4-8B01-44C9-B8F6-C0E33E738BB1}"/>
              </a:ext>
            </a:extLst>
          </p:cNvPr>
          <p:cNvSpPr txBox="1"/>
          <p:nvPr/>
        </p:nvSpPr>
        <p:spPr>
          <a:xfrm>
            <a:off x="9613235" y="8018903"/>
            <a:ext cx="2896125" cy="646331"/>
          </a:xfrm>
          <a:prstGeom prst="rect">
            <a:avLst/>
          </a:prstGeom>
          <a:noFill/>
        </p:spPr>
        <p:txBody>
          <a:bodyPr wrap="square" rtlCol="0">
            <a:spAutoFit/>
          </a:bodyPr>
          <a:lstStyle/>
          <a:p>
            <a:pPr algn="ctr"/>
            <a:r>
              <a:rPr lang="he-IL" sz="3600" b="1" dirty="0"/>
              <a:t>קרינה</a:t>
            </a:r>
            <a:endParaRPr lang="en-US" sz="3600" b="1" dirty="0"/>
          </a:p>
        </p:txBody>
      </p:sp>
      <p:sp>
        <p:nvSpPr>
          <p:cNvPr id="17" name="TextBox 16">
            <a:extLst>
              <a:ext uri="{FF2B5EF4-FFF2-40B4-BE49-F238E27FC236}">
                <a16:creationId xmlns:a16="http://schemas.microsoft.com/office/drawing/2014/main" id="{249A3220-8C84-C453-6990-B75AB8A558DE}"/>
              </a:ext>
            </a:extLst>
          </p:cNvPr>
          <p:cNvSpPr txBox="1"/>
          <p:nvPr/>
        </p:nvSpPr>
        <p:spPr>
          <a:xfrm>
            <a:off x="5778642" y="8031934"/>
            <a:ext cx="2896125" cy="646331"/>
          </a:xfrm>
          <a:prstGeom prst="rect">
            <a:avLst/>
          </a:prstGeom>
          <a:noFill/>
        </p:spPr>
        <p:txBody>
          <a:bodyPr wrap="square" rtlCol="0">
            <a:spAutoFit/>
          </a:bodyPr>
          <a:lstStyle/>
          <a:p>
            <a:pPr algn="ctr"/>
            <a:r>
              <a:rPr lang="he-IL" sz="3600" b="1" dirty="0"/>
              <a:t>וואקום</a:t>
            </a:r>
            <a:endParaRPr lang="en-US" sz="3600" b="1" dirty="0"/>
          </a:p>
        </p:txBody>
      </p:sp>
      <p:sp>
        <p:nvSpPr>
          <p:cNvPr id="18" name="TextBox 17">
            <a:extLst>
              <a:ext uri="{FF2B5EF4-FFF2-40B4-BE49-F238E27FC236}">
                <a16:creationId xmlns:a16="http://schemas.microsoft.com/office/drawing/2014/main" id="{B790C739-03F0-9494-5337-C988D814B0CC}"/>
              </a:ext>
            </a:extLst>
          </p:cNvPr>
          <p:cNvSpPr txBox="1"/>
          <p:nvPr/>
        </p:nvSpPr>
        <p:spPr>
          <a:xfrm>
            <a:off x="1944050" y="8018902"/>
            <a:ext cx="2896125" cy="646331"/>
          </a:xfrm>
          <a:prstGeom prst="rect">
            <a:avLst/>
          </a:prstGeom>
          <a:noFill/>
        </p:spPr>
        <p:txBody>
          <a:bodyPr wrap="square" rtlCol="0">
            <a:spAutoFit/>
          </a:bodyPr>
          <a:lstStyle/>
          <a:p>
            <a:pPr algn="ctr"/>
            <a:r>
              <a:rPr lang="he-IL" sz="3600" b="1" dirty="0"/>
              <a:t>טמפרטורה</a:t>
            </a:r>
            <a:endParaRPr lang="en-US" sz="3600" b="1" dirty="0"/>
          </a:p>
        </p:txBody>
      </p:sp>
    </p:spTree>
    <p:extLst>
      <p:ext uri="{BB962C8B-B14F-4D97-AF65-F5344CB8AC3E}">
        <p14:creationId xmlns:p14="http://schemas.microsoft.com/office/powerpoint/2010/main" val="959759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irst Space Tourist Is a Billionaire Who Will Orbit the Moon"/>
          <p:cNvPicPr>
            <a:picLocks noChangeAspect="1" noChangeArrowheads="1"/>
          </p:cNvPicPr>
          <p:nvPr/>
        </p:nvPicPr>
        <p:blipFill>
          <a:blip r:embed="rId3">
            <a:extLst>
              <a:ext uri="{28A0092B-C50C-407E-A947-70E740481C1C}">
                <a14:useLocalDpi xmlns:a14="http://schemas.microsoft.com/office/drawing/2010/main" val="0"/>
              </a:ext>
            </a:extLst>
          </a:blip>
          <a:srcRect l="36535"/>
          <a:stretch>
            <a:fillRect/>
          </a:stretch>
        </p:blipFill>
        <p:spPr bwMode="auto">
          <a:xfrm>
            <a:off x="-111704" y="0"/>
            <a:ext cx="18369918"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pPr algn="r" rtl="1"/>
            <a:r>
              <a:rPr lang="he-IL" dirty="0">
                <a:solidFill>
                  <a:schemeClr val="bg1"/>
                </a:solidFill>
              </a:rPr>
              <a:t>מה יש (או אין) בחלל?</a:t>
            </a:r>
          </a:p>
          <a:p>
            <a:pPr algn="r" rtl="1"/>
            <a:r>
              <a:rPr lang="he-IL" b="1" dirty="0">
                <a:solidFill>
                  <a:schemeClr val="bg1"/>
                </a:solidFill>
              </a:rPr>
              <a:t>אז איפה זה החלל הזה בכלל?</a:t>
            </a:r>
          </a:p>
          <a:p>
            <a:pPr algn="r" rtl="1"/>
            <a:endParaRPr lang="he-IL" dirty="0">
              <a:solidFill>
                <a:schemeClr val="bg1"/>
              </a:solidFill>
            </a:endParaRPr>
          </a:p>
        </p:txBody>
      </p:sp>
      <p:sp>
        <p:nvSpPr>
          <p:cNvPr id="8" name="Oval 7"/>
          <p:cNvSpPr/>
          <p:nvPr/>
        </p:nvSpPr>
        <p:spPr>
          <a:xfrm rot="456482">
            <a:off x="-40590619" y="2574133"/>
            <a:ext cx="80999996" cy="54000002"/>
          </a:xfrm>
          <a:prstGeom prst="ellipse">
            <a:avLst/>
          </a:prstGeom>
          <a:noFill/>
          <a:ln w="762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3600"/>
          </a:p>
        </p:txBody>
      </p:sp>
      <p:cxnSp>
        <p:nvCxnSpPr>
          <p:cNvPr id="14" name="Straight Arrow Connector 13"/>
          <p:cNvCxnSpPr/>
          <p:nvPr/>
        </p:nvCxnSpPr>
        <p:spPr>
          <a:xfrm flipH="1">
            <a:off x="7981094" y="3821567"/>
            <a:ext cx="457200" cy="186690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790829">
            <a:off x="7422678" y="2975652"/>
            <a:ext cx="2108911" cy="738664"/>
          </a:xfrm>
          <a:prstGeom prst="rect">
            <a:avLst/>
          </a:prstGeom>
          <a:noFill/>
        </p:spPr>
        <p:txBody>
          <a:bodyPr wrap="none" rtlCol="1">
            <a:spAutoFit/>
          </a:bodyPr>
          <a:lstStyle/>
          <a:p>
            <a:r>
              <a:rPr lang="he-IL" sz="4200" b="1">
                <a:solidFill>
                  <a:schemeClr val="bg1"/>
                </a:solidFill>
              </a:rPr>
              <a:t>100  </a:t>
            </a:r>
            <a:r>
              <a:rPr lang="en-US" sz="4200" b="1">
                <a:solidFill>
                  <a:schemeClr val="bg1"/>
                </a:solidFill>
              </a:rPr>
              <a:t>Km</a:t>
            </a:r>
            <a:endParaRPr lang="he-IL" sz="4200" b="1">
              <a:solidFill>
                <a:schemeClr val="bg1"/>
              </a:solidFill>
            </a:endParaRPr>
          </a:p>
        </p:txBody>
      </p:sp>
      <p:grpSp>
        <p:nvGrpSpPr>
          <p:cNvPr id="6" name="קבוצה 8">
            <a:extLst>
              <a:ext uri="{FF2B5EF4-FFF2-40B4-BE49-F238E27FC236}">
                <a16:creationId xmlns:a16="http://schemas.microsoft.com/office/drawing/2014/main" id="{603D875C-95EE-B897-AC2C-175E2AC9DCA2}"/>
              </a:ext>
            </a:extLst>
          </p:cNvPr>
          <p:cNvGrpSpPr/>
          <p:nvPr/>
        </p:nvGrpSpPr>
        <p:grpSpPr>
          <a:xfrm>
            <a:off x="1264202" y="211478"/>
            <a:ext cx="15759597" cy="805785"/>
            <a:chOff x="1301234" y="59705"/>
            <a:chExt cx="10506398" cy="537190"/>
          </a:xfrm>
        </p:grpSpPr>
        <p:pic>
          <p:nvPicPr>
            <p:cNvPr id="7" name="תמונה 9" descr="תמונה שמכילה לוגו&#10;&#10;התיאור נוצר באופן אוטומטי">
              <a:extLst>
                <a:ext uri="{FF2B5EF4-FFF2-40B4-BE49-F238E27FC236}">
                  <a16:creationId xmlns:a16="http://schemas.microsoft.com/office/drawing/2014/main" id="{3372AF88-6DE8-932E-7AF9-DBF234BAC2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9" name="תמונה 10" descr="תמונה שמכילה טקסט&#10;&#10;התיאור נוצר באופן אוטומטי">
              <a:extLst>
                <a:ext uri="{FF2B5EF4-FFF2-40B4-BE49-F238E27FC236}">
                  <a16:creationId xmlns:a16="http://schemas.microsoft.com/office/drawing/2014/main" id="{1FCE6B99-EAE8-273A-DD35-D6AF9F84E8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0" name="תמונה 11" descr="תמונה שמכילה טקסט&#10;&#10;התיאור נוצר באופן אוטומטי">
              <a:extLst>
                <a:ext uri="{FF2B5EF4-FFF2-40B4-BE49-F238E27FC236}">
                  <a16:creationId xmlns:a16="http://schemas.microsoft.com/office/drawing/2014/main" id="{CAC2B622-43F2-5BFF-7F7E-62F8ADBBC36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1" name="תמונה 12" descr="תמונה שמכילה לוגו&#10;&#10;התיאור נוצר באופן אוטומטי">
              <a:extLst>
                <a:ext uri="{FF2B5EF4-FFF2-40B4-BE49-F238E27FC236}">
                  <a16:creationId xmlns:a16="http://schemas.microsoft.com/office/drawing/2014/main" id="{D7B322C1-3525-28D1-6D04-A5092FB2816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Tree>
    <p:extLst>
      <p:ext uri="{BB962C8B-B14F-4D97-AF65-F5344CB8AC3E}">
        <p14:creationId xmlns:p14="http://schemas.microsoft.com/office/powerpoint/2010/main" val="5524846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cond evt="onBegin" delay="0">
                          <p:tn val="14"/>
                        </p:cond>
                      </p:stCondLst>
                      <p:childTnLst>
                        <p:par>
                          <p:cTn id="16" fill="hold" nodeType="after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irst Space Tourist Is a Billionaire Who Will Orbit the Moon"/>
          <p:cNvPicPr>
            <a:picLocks noChangeAspect="1" noChangeArrowheads="1"/>
          </p:cNvPicPr>
          <p:nvPr/>
        </p:nvPicPr>
        <p:blipFill>
          <a:blip r:embed="rId3">
            <a:extLst>
              <a:ext uri="{28A0092B-C50C-407E-A947-70E740481C1C}">
                <a14:useLocalDpi xmlns:a14="http://schemas.microsoft.com/office/drawing/2010/main" val="0"/>
              </a:ext>
            </a:extLst>
          </a:blip>
          <a:srcRect l="36535"/>
          <a:stretch>
            <a:fillRect/>
          </a:stretch>
        </p:blipFill>
        <p:spPr bwMode="auto">
          <a:xfrm>
            <a:off x="-111704" y="0"/>
            <a:ext cx="18369918"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pPr algn="r" rtl="1"/>
            <a:r>
              <a:rPr lang="he-IL" dirty="0">
                <a:solidFill>
                  <a:schemeClr val="bg1"/>
                </a:solidFill>
              </a:rPr>
              <a:t>מה יש (או אין) בחלל?</a:t>
            </a:r>
          </a:p>
          <a:p>
            <a:pPr algn="r" rtl="1"/>
            <a:r>
              <a:rPr lang="he-IL" dirty="0">
                <a:solidFill>
                  <a:schemeClr val="bg1"/>
                </a:solidFill>
              </a:rPr>
              <a:t>אז איפה זה החלל הזה בכלל</a:t>
            </a:r>
            <a:r>
              <a:rPr lang="he-IL" dirty="0" smtClean="0">
                <a:solidFill>
                  <a:schemeClr val="bg1"/>
                </a:solidFill>
              </a:rPr>
              <a:t>?</a:t>
            </a:r>
          </a:p>
          <a:p>
            <a:pPr algn="r" rtl="1"/>
            <a:r>
              <a:rPr lang="he-IL" b="1" dirty="0" smtClean="0">
                <a:solidFill>
                  <a:schemeClr val="bg1"/>
                </a:solidFill>
              </a:rPr>
              <a:t>כיצד מגיעים ונשארים בחלל?</a:t>
            </a:r>
          </a:p>
          <a:p>
            <a:pPr marL="0" indent="0" algn="r" rtl="1">
              <a:buNone/>
            </a:pPr>
            <a:endParaRPr lang="he-IL" dirty="0" smtClean="0">
              <a:solidFill>
                <a:schemeClr val="bg1"/>
              </a:solidFill>
            </a:endParaRPr>
          </a:p>
          <a:p>
            <a:pPr algn="r" rtl="1"/>
            <a:endParaRPr lang="he-IL" dirty="0">
              <a:solidFill>
                <a:schemeClr val="bg1"/>
              </a:solidFill>
            </a:endParaRPr>
          </a:p>
          <a:p>
            <a:pPr algn="r" rtl="1"/>
            <a:endParaRPr lang="he-IL" dirty="0">
              <a:solidFill>
                <a:schemeClr val="bg1"/>
              </a:solidFill>
            </a:endParaRPr>
          </a:p>
        </p:txBody>
      </p:sp>
      <p:grpSp>
        <p:nvGrpSpPr>
          <p:cNvPr id="6" name="קבוצה 8">
            <a:extLst>
              <a:ext uri="{FF2B5EF4-FFF2-40B4-BE49-F238E27FC236}">
                <a16:creationId xmlns:a16="http://schemas.microsoft.com/office/drawing/2014/main" id="{603D875C-95EE-B897-AC2C-175E2AC9DCA2}"/>
              </a:ext>
            </a:extLst>
          </p:cNvPr>
          <p:cNvGrpSpPr/>
          <p:nvPr/>
        </p:nvGrpSpPr>
        <p:grpSpPr>
          <a:xfrm>
            <a:off x="1264202" y="211478"/>
            <a:ext cx="15759597" cy="805785"/>
            <a:chOff x="1301234" y="59705"/>
            <a:chExt cx="10506398" cy="537190"/>
          </a:xfrm>
        </p:grpSpPr>
        <p:pic>
          <p:nvPicPr>
            <p:cNvPr id="7" name="תמונה 9" descr="תמונה שמכילה לוגו&#10;&#10;התיאור נוצר באופן אוטומטי">
              <a:extLst>
                <a:ext uri="{FF2B5EF4-FFF2-40B4-BE49-F238E27FC236}">
                  <a16:creationId xmlns:a16="http://schemas.microsoft.com/office/drawing/2014/main" id="{3372AF88-6DE8-932E-7AF9-DBF234BAC2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9" name="תמונה 10" descr="תמונה שמכילה טקסט&#10;&#10;התיאור נוצר באופן אוטומטי">
              <a:extLst>
                <a:ext uri="{FF2B5EF4-FFF2-40B4-BE49-F238E27FC236}">
                  <a16:creationId xmlns:a16="http://schemas.microsoft.com/office/drawing/2014/main" id="{1FCE6B99-EAE8-273A-DD35-D6AF9F84E8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0" name="תמונה 11" descr="תמונה שמכילה טקסט&#10;&#10;התיאור נוצר באופן אוטומטי">
              <a:extLst>
                <a:ext uri="{FF2B5EF4-FFF2-40B4-BE49-F238E27FC236}">
                  <a16:creationId xmlns:a16="http://schemas.microsoft.com/office/drawing/2014/main" id="{CAC2B622-43F2-5BFF-7F7E-62F8ADBBC36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1" name="תמונה 12" descr="תמונה שמכילה לוגו&#10;&#10;התיאור נוצר באופן אוטומטי">
              <a:extLst>
                <a:ext uri="{FF2B5EF4-FFF2-40B4-BE49-F238E27FC236}">
                  <a16:creationId xmlns:a16="http://schemas.microsoft.com/office/drawing/2014/main" id="{D7B322C1-3525-28D1-6D04-A5092FB2816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pic>
        <p:nvPicPr>
          <p:cNvPr id="12" name="Picture 4" descr="קובץ:Space Launchers.png – ויקיפדיה"/>
          <p:cNvPicPr>
            <a:picLocks noChangeAspect="1" noChangeArrowheads="1"/>
          </p:cNvPicPr>
          <p:nvPr/>
        </p:nvPicPr>
        <p:blipFill>
          <a:blip r:embed="rId8">
            <a:extLst>
              <a:ext uri="{28A0092B-C50C-407E-A947-70E740481C1C}">
                <a14:useLocalDpi xmlns:a14="http://schemas.microsoft.com/office/drawing/2010/main" val="0"/>
              </a:ext>
            </a:extLst>
          </a:blip>
          <a:srcRect b="27029"/>
          <a:stretch>
            <a:fillRect/>
          </a:stretch>
        </p:blipFill>
        <p:spPr bwMode="auto">
          <a:xfrm>
            <a:off x="1726283" y="4610819"/>
            <a:ext cx="10191792" cy="5257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2958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15360"/>
          <a:stretch>
            <a:fillRect/>
          </a:stretch>
        </p:blipFill>
        <p:spPr>
          <a:xfrm>
            <a:off x="-29269" y="0"/>
            <a:ext cx="18288000" cy="10287000"/>
          </a:xfrm>
          <a:prstGeom prst="rect">
            <a:avLst/>
          </a:prstGeom>
        </p:spPr>
      </p:pic>
      <p:grpSp>
        <p:nvGrpSpPr>
          <p:cNvPr id="1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1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1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
        <p:nvSpPr>
          <p:cNvPr id="9" name="כותרת 3">
            <a:extLst>
              <a:ext uri="{FF2B5EF4-FFF2-40B4-BE49-F238E27FC236}">
                <a16:creationId xmlns:a16="http://schemas.microsoft.com/office/drawing/2014/main" id="{755A02AC-62FD-A2D0-BAB8-87083EAF5812}"/>
              </a:ext>
            </a:extLst>
          </p:cNvPr>
          <p:cNvSpPr txBox="1"/>
          <p:nvPr/>
        </p:nvSpPr>
        <p:spPr>
          <a:xfrm>
            <a:off x="772299" y="1436842"/>
            <a:ext cx="14859001" cy="2145285"/>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7200" b="1" dirty="0" smtClean="0">
                <a:solidFill>
                  <a:schemeClr val="bg1"/>
                </a:solidFill>
                <a:latin typeface="Arial" panose="020B0604020202020204" pitchFamily="34" charset="0"/>
                <a:cs typeface="Arial" panose="020B0604020202020204" pitchFamily="34" charset="0"/>
              </a:rPr>
              <a:t>למה חשוב לאנושות שנהיה בחלל?</a:t>
            </a:r>
            <a:endParaRPr lang="he-IL" sz="7200" b="1" dirty="0">
              <a:solidFill>
                <a:schemeClr val="bg1"/>
              </a:solidFill>
              <a:latin typeface="Arial" panose="020B0604020202020204" pitchFamily="34" charset="0"/>
              <a:cs typeface="Arial" panose="020B0604020202020204" pitchFamily="34" charset="0"/>
            </a:endParaRPr>
          </a:p>
        </p:txBody>
      </p:sp>
      <p:sp>
        <p:nvSpPr>
          <p:cNvPr id="3" name="מלבן 2"/>
          <p:cNvSpPr/>
          <p:nvPr/>
        </p:nvSpPr>
        <p:spPr>
          <a:xfrm>
            <a:off x="3962399" y="6932327"/>
            <a:ext cx="13411201" cy="2862322"/>
          </a:xfrm>
          <a:prstGeom prst="rect">
            <a:avLst/>
          </a:prstGeom>
        </p:spPr>
        <p:txBody>
          <a:bodyPr wrap="square">
            <a:spAutoFit/>
          </a:bodyPr>
          <a:lstStyle/>
          <a:p>
            <a:pPr marR="0" lvl="0" algn="r" rtl="1">
              <a:spcAft>
                <a:spcPct val="0"/>
              </a:spcAft>
              <a:tabLst>
                <a:tab pos="457200" algn="l"/>
              </a:tabLst>
            </a:pPr>
            <a:r>
              <a:rPr lang="en-US" sz="4800" b="1" dirty="0" smtClean="0">
                <a:solidFill>
                  <a:schemeClr val="bg1"/>
                </a:solidFill>
                <a:latin typeface="Arial" panose="020B0604020202020204" pitchFamily="34" charset="0"/>
              </a:rPr>
              <a:t>		</a:t>
            </a:r>
            <a:r>
              <a:rPr lang="he-IL" sz="4800" b="1" dirty="0" smtClean="0">
                <a:solidFill>
                  <a:schemeClr val="bg1"/>
                </a:solidFill>
                <a:latin typeface="Arial" panose="020B0604020202020204" pitchFamily="34" charset="0"/>
              </a:rPr>
              <a:t>חשיבות</a:t>
            </a:r>
            <a:r>
              <a:rPr lang="he-IL" sz="4800" b="1" dirty="0">
                <a:solidFill>
                  <a:schemeClr val="bg1"/>
                </a:solidFill>
                <a:latin typeface="Arial" panose="020B0604020202020204" pitchFamily="34" charset="0"/>
              </a:rPr>
              <a:t>: </a:t>
            </a:r>
          </a:p>
          <a:p>
            <a:pPr marR="0" lvl="0" algn="r" rtl="1">
              <a:spcAft>
                <a:spcPct val="0"/>
              </a:spcAft>
              <a:tabLst>
                <a:tab pos="457200" algn="l"/>
              </a:tabLst>
            </a:pPr>
            <a:r>
              <a:rPr lang="en-US" sz="4400" dirty="0" smtClean="0">
                <a:solidFill>
                  <a:schemeClr val="bg1"/>
                </a:solidFill>
                <a:latin typeface="Arial" panose="020B0604020202020204" pitchFamily="34" charset="0"/>
              </a:rPr>
              <a:t>			</a:t>
            </a:r>
            <a:r>
              <a:rPr lang="he-IL" sz="4400" dirty="0" smtClean="0">
                <a:solidFill>
                  <a:schemeClr val="bg1"/>
                </a:solidFill>
                <a:latin typeface="Arial" panose="020B0604020202020204" pitchFamily="34" charset="0"/>
              </a:rPr>
              <a:t>כריית </a:t>
            </a:r>
            <a:r>
              <a:rPr lang="he-IL" sz="4400" dirty="0">
                <a:solidFill>
                  <a:schemeClr val="bg1"/>
                </a:solidFill>
                <a:latin typeface="Arial" panose="020B0604020202020204" pitchFamily="34" charset="0"/>
              </a:rPr>
              <a:t>מחצבים</a:t>
            </a:r>
          </a:p>
          <a:p>
            <a:pPr marR="0" lvl="0" algn="r" rtl="1">
              <a:spcAft>
                <a:spcPct val="0"/>
              </a:spcAft>
              <a:tabLst>
                <a:tab pos="457200" algn="l"/>
              </a:tabLst>
            </a:pPr>
            <a:r>
              <a:rPr lang="en-US" sz="4400" dirty="0" smtClean="0">
                <a:solidFill>
                  <a:schemeClr val="bg1"/>
                </a:solidFill>
                <a:latin typeface="Arial" panose="020B0604020202020204" pitchFamily="34" charset="0"/>
              </a:rPr>
              <a:t>			</a:t>
            </a:r>
            <a:r>
              <a:rPr lang="he-IL" sz="4400" dirty="0" smtClean="0">
                <a:solidFill>
                  <a:schemeClr val="bg1"/>
                </a:solidFill>
                <a:latin typeface="Arial" panose="020B0604020202020204" pitchFamily="34" charset="0"/>
              </a:rPr>
              <a:t>התיישבות </a:t>
            </a:r>
            <a:r>
              <a:rPr lang="he-IL" sz="4400" dirty="0">
                <a:solidFill>
                  <a:schemeClr val="bg1"/>
                </a:solidFill>
                <a:latin typeface="Arial" panose="020B0604020202020204" pitchFamily="34" charset="0"/>
              </a:rPr>
              <a:t>בכוכבים אחרים (שרידות המין האנושי) </a:t>
            </a:r>
          </a:p>
          <a:p>
            <a:pPr marR="0" lvl="0" algn="r" rtl="1">
              <a:spcAft>
                <a:spcPct val="0"/>
              </a:spcAft>
              <a:tabLst>
                <a:tab pos="457200" algn="l"/>
              </a:tabLst>
            </a:pPr>
            <a:r>
              <a:rPr lang="en-US" sz="4400" dirty="0" smtClean="0">
                <a:solidFill>
                  <a:schemeClr val="bg1"/>
                </a:solidFill>
                <a:latin typeface="Arial" panose="020B0604020202020204" pitchFamily="34" charset="0"/>
              </a:rPr>
              <a:t>			</a:t>
            </a:r>
            <a:r>
              <a:rPr lang="he-IL" sz="4400" dirty="0" smtClean="0">
                <a:solidFill>
                  <a:schemeClr val="bg1"/>
                </a:solidFill>
                <a:latin typeface="Arial" panose="020B0604020202020204" pitchFamily="34" charset="0"/>
              </a:rPr>
              <a:t>פיתוח </a:t>
            </a:r>
            <a:r>
              <a:rPr lang="he-IL" sz="4400" dirty="0">
                <a:solidFill>
                  <a:schemeClr val="bg1"/>
                </a:solidFill>
                <a:latin typeface="Arial" panose="020B0604020202020204" pitchFamily="34" charset="0"/>
              </a:rPr>
              <a:t>טכנולוגיות שמשמשות גם על </a:t>
            </a:r>
            <a:r>
              <a:rPr lang="he-IL" sz="4400" dirty="0" smtClean="0">
                <a:solidFill>
                  <a:schemeClr val="bg1"/>
                </a:solidFill>
                <a:latin typeface="Arial" panose="020B0604020202020204" pitchFamily="34" charset="0"/>
              </a:rPr>
              <a:t>כדה"א - קיימות</a:t>
            </a:r>
            <a:endParaRPr lang="he-IL" sz="4400" dirty="0">
              <a:solidFill>
                <a:schemeClr val="bg1"/>
              </a:solidFill>
              <a:latin typeface="Arial" panose="020B0604020202020204" pitchFamily="34" charset="0"/>
            </a:endParaRPr>
          </a:p>
        </p:txBody>
      </p:sp>
      <p:sp>
        <p:nvSpPr>
          <p:cNvPr id="10" name="מלבן 9"/>
          <p:cNvSpPr/>
          <p:nvPr/>
        </p:nvSpPr>
        <p:spPr>
          <a:xfrm>
            <a:off x="9525000" y="4224945"/>
            <a:ext cx="8458200" cy="2277547"/>
          </a:xfrm>
          <a:prstGeom prst="rect">
            <a:avLst/>
          </a:prstGeom>
          <a:noFill/>
          <a:ln w="57150" cap="flat" cmpd="sng" algn="ctr">
            <a:solidFill>
              <a:schemeClr val="bg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pPr marR="0" lvl="0" algn="r" rtl="1">
              <a:spcAft>
                <a:spcPct val="0"/>
              </a:spcAft>
              <a:tabLst>
                <a:tab pos="457200" algn="l"/>
              </a:tabLst>
            </a:pPr>
            <a:r>
              <a:rPr lang="he-IL" sz="5400" b="1" dirty="0" smtClean="0">
                <a:solidFill>
                  <a:schemeClr val="accent6">
                    <a:lumMod val="75000"/>
                  </a:schemeClr>
                </a:solidFill>
                <a:latin typeface="Arial" panose="020B0604020202020204" pitchFamily="34" charset="0"/>
              </a:rPr>
              <a:t>בעבר</a:t>
            </a:r>
            <a:r>
              <a:rPr lang="en-US" sz="4800" b="1" dirty="0" smtClean="0">
                <a:solidFill>
                  <a:schemeClr val="bg1"/>
                </a:solidFill>
                <a:latin typeface="Arial" panose="020B0604020202020204" pitchFamily="34" charset="0"/>
              </a:rPr>
              <a:t/>
            </a:r>
            <a:br>
              <a:rPr lang="en-US" sz="4800" b="1" dirty="0" smtClean="0">
                <a:solidFill>
                  <a:schemeClr val="bg1"/>
                </a:solidFill>
                <a:latin typeface="Arial" panose="020B0604020202020204" pitchFamily="34" charset="0"/>
              </a:rPr>
            </a:br>
            <a:r>
              <a:rPr lang="he-IL" sz="4400" dirty="0" smtClean="0">
                <a:solidFill>
                  <a:schemeClr val="bg1"/>
                </a:solidFill>
                <a:latin typeface="Arial" panose="020B0604020202020204" pitchFamily="34" charset="0"/>
              </a:rPr>
              <a:t>המלחמה </a:t>
            </a:r>
            <a:r>
              <a:rPr lang="he-IL" sz="4400" dirty="0">
                <a:solidFill>
                  <a:schemeClr val="bg1"/>
                </a:solidFill>
                <a:latin typeface="Arial" panose="020B0604020202020204" pitchFamily="34" charset="0"/>
              </a:rPr>
              <a:t>הקרה ארה"ב-רוסיה, </a:t>
            </a:r>
            <a:r>
              <a:rPr lang="en-US" sz="4400" dirty="0" smtClean="0">
                <a:solidFill>
                  <a:schemeClr val="bg1"/>
                </a:solidFill>
                <a:latin typeface="Arial" panose="020B0604020202020204" pitchFamily="34" charset="0"/>
              </a:rPr>
              <a:t/>
            </a:r>
            <a:br>
              <a:rPr lang="en-US" sz="4400" dirty="0" smtClean="0">
                <a:solidFill>
                  <a:schemeClr val="bg1"/>
                </a:solidFill>
                <a:latin typeface="Arial" panose="020B0604020202020204" pitchFamily="34" charset="0"/>
              </a:rPr>
            </a:br>
            <a:r>
              <a:rPr lang="he-IL" sz="4400" dirty="0" smtClean="0">
                <a:solidFill>
                  <a:schemeClr val="bg1"/>
                </a:solidFill>
                <a:latin typeface="Arial" panose="020B0604020202020204" pitchFamily="34" charset="0"/>
              </a:rPr>
              <a:t>יכולות </a:t>
            </a:r>
            <a:r>
              <a:rPr lang="he-IL" sz="4400" dirty="0">
                <a:solidFill>
                  <a:schemeClr val="bg1"/>
                </a:solidFill>
                <a:latin typeface="Arial" panose="020B0604020202020204" pitchFamily="34" charset="0"/>
              </a:rPr>
              <a:t>ממשלתיות של מעצמות </a:t>
            </a:r>
            <a:r>
              <a:rPr lang="he-IL" sz="4400" dirty="0" smtClean="0">
                <a:solidFill>
                  <a:schemeClr val="bg1"/>
                </a:solidFill>
                <a:latin typeface="Arial" panose="020B0604020202020204" pitchFamily="34" charset="0"/>
              </a:rPr>
              <a:t>בלבד</a:t>
            </a:r>
            <a:endParaRPr lang="he-IL" sz="4400" dirty="0">
              <a:solidFill>
                <a:schemeClr val="bg1"/>
              </a:solidFill>
              <a:latin typeface="Arial" panose="020B0604020202020204" pitchFamily="34" charset="0"/>
            </a:endParaRPr>
          </a:p>
        </p:txBody>
      </p:sp>
      <p:sp>
        <p:nvSpPr>
          <p:cNvPr id="11" name="מלבן 10"/>
          <p:cNvSpPr/>
          <p:nvPr/>
        </p:nvSpPr>
        <p:spPr>
          <a:xfrm>
            <a:off x="492262" y="4254762"/>
            <a:ext cx="8458200" cy="2277547"/>
          </a:xfrm>
          <a:prstGeom prst="rect">
            <a:avLst/>
          </a:prstGeom>
          <a:noFill/>
          <a:ln w="57150" cap="flat" cmpd="sng" algn="ctr">
            <a:solidFill>
              <a:schemeClr val="bg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pPr marR="0" lvl="0" algn="r" rtl="1">
              <a:spcAft>
                <a:spcPct val="0"/>
              </a:spcAft>
              <a:tabLst>
                <a:tab pos="457200" algn="l"/>
              </a:tabLst>
            </a:pPr>
            <a:r>
              <a:rPr lang="he-IL" sz="5400" b="1" dirty="0" smtClean="0">
                <a:solidFill>
                  <a:schemeClr val="accent6">
                    <a:lumMod val="75000"/>
                  </a:schemeClr>
                </a:solidFill>
                <a:latin typeface="Arial" panose="020B0604020202020204" pitchFamily="34" charset="0"/>
              </a:rPr>
              <a:t>היום</a:t>
            </a:r>
            <a:r>
              <a:rPr lang="en-US" sz="4800" b="1" dirty="0" smtClean="0">
                <a:solidFill>
                  <a:schemeClr val="bg1"/>
                </a:solidFill>
                <a:latin typeface="Arial" panose="020B0604020202020204" pitchFamily="34" charset="0"/>
              </a:rPr>
              <a:t/>
            </a:r>
            <a:br>
              <a:rPr lang="en-US" sz="4800" b="1" dirty="0" smtClean="0">
                <a:solidFill>
                  <a:schemeClr val="bg1"/>
                </a:solidFill>
                <a:latin typeface="Arial" panose="020B0604020202020204" pitchFamily="34" charset="0"/>
              </a:rPr>
            </a:br>
            <a:r>
              <a:rPr lang="he-IL" sz="4400" dirty="0" smtClean="0">
                <a:solidFill>
                  <a:schemeClr val="bg1"/>
                </a:solidFill>
                <a:latin typeface="Arial" panose="020B0604020202020204" pitchFamily="34" charset="0"/>
              </a:rPr>
              <a:t>מניע עסקי</a:t>
            </a:r>
            <a:r>
              <a:rPr lang="en-US" sz="4400" dirty="0" smtClean="0">
                <a:solidFill>
                  <a:schemeClr val="bg1"/>
                </a:solidFill>
                <a:latin typeface="Arial" panose="020B0604020202020204" pitchFamily="34" charset="0"/>
              </a:rPr>
              <a:t/>
            </a:r>
            <a:br>
              <a:rPr lang="en-US" sz="4400" dirty="0" smtClean="0">
                <a:solidFill>
                  <a:schemeClr val="bg1"/>
                </a:solidFill>
                <a:latin typeface="Arial" panose="020B0604020202020204" pitchFamily="34" charset="0"/>
              </a:rPr>
            </a:br>
            <a:r>
              <a:rPr lang="he-IL" sz="4400" dirty="0" smtClean="0">
                <a:solidFill>
                  <a:schemeClr val="bg1"/>
                </a:solidFill>
                <a:latin typeface="Arial" panose="020B0604020202020204" pitchFamily="34" charset="0"/>
              </a:rPr>
              <a:t>חברות פרטיות</a:t>
            </a:r>
            <a:endParaRPr lang="he-IL" sz="4400" dirty="0">
              <a:solidFill>
                <a:schemeClr val="bg1"/>
              </a:solidFill>
              <a:latin typeface="Arial" panose="020B0604020202020204" pitchFamily="34" charset="0"/>
            </a:endParaRPr>
          </a:p>
        </p:txBody>
      </p:sp>
      <p:sp>
        <p:nvSpPr>
          <p:cNvPr id="12" name="Left Arrow 1">
            <a:extLst>
              <a:ext uri="{FF2B5EF4-FFF2-40B4-BE49-F238E27FC236}">
                <a16:creationId xmlns:a16="http://schemas.microsoft.com/office/drawing/2014/main" id="{1947BE1D-5A1D-43CF-B583-1D9110F2864D}"/>
              </a:ext>
            </a:extLst>
          </p:cNvPr>
          <p:cNvSpPr>
            <a:spLocks noChangeAspect="1"/>
          </p:cNvSpPr>
          <p:nvPr/>
        </p:nvSpPr>
        <p:spPr>
          <a:xfrm>
            <a:off x="15556278" y="9182286"/>
            <a:ext cx="497184" cy="483915"/>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6">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3" name="Isosceles Triangle 5">
            <a:extLst>
              <a:ext uri="{FF2B5EF4-FFF2-40B4-BE49-F238E27FC236}">
                <a16:creationId xmlns:a16="http://schemas.microsoft.com/office/drawing/2014/main" id="{C90FA9E7-BC2A-492A-9790-9857E5ADE9BC}"/>
              </a:ext>
            </a:extLst>
          </p:cNvPr>
          <p:cNvSpPr>
            <a:spLocks noChangeAspect="1"/>
          </p:cNvSpPr>
          <p:nvPr/>
        </p:nvSpPr>
        <p:spPr>
          <a:xfrm>
            <a:off x="15552119" y="7862687"/>
            <a:ext cx="501343" cy="500801"/>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grpSp>
        <p:nvGrpSpPr>
          <p:cNvPr id="14" name="Google Shape;550;p36"/>
          <p:cNvGrpSpPr/>
          <p:nvPr/>
        </p:nvGrpSpPr>
        <p:grpSpPr>
          <a:xfrm>
            <a:off x="15584918" y="8496300"/>
            <a:ext cx="468544" cy="461282"/>
            <a:chOff x="6643075" y="3664250"/>
            <a:chExt cx="407950" cy="407975"/>
          </a:xfrm>
          <a:solidFill>
            <a:schemeClr val="accent6">
              <a:lumMod val="75000"/>
            </a:schemeClr>
          </a:solidFill>
        </p:grpSpPr>
        <p:sp>
          <p:nvSpPr>
            <p:cNvPr id="20" name="Google Shape;551;p36"/>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grpFill/>
            <a:ln w="381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552;p36"/>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grpFill/>
            <a:ln w="381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92214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15360"/>
          <a:stretch>
            <a:fillRect/>
          </a:stretch>
        </p:blipFill>
        <p:spPr>
          <a:xfrm>
            <a:off x="-7917" y="0"/>
            <a:ext cx="18288000" cy="10287000"/>
          </a:xfrm>
          <a:prstGeom prst="rect">
            <a:avLst/>
          </a:prstGeom>
        </p:spPr>
      </p:pic>
      <p:grpSp>
        <p:nvGrpSpPr>
          <p:cNvPr id="1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1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1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
        <p:nvSpPr>
          <p:cNvPr id="9" name="כותרת 3">
            <a:extLst>
              <a:ext uri="{FF2B5EF4-FFF2-40B4-BE49-F238E27FC236}">
                <a16:creationId xmlns:a16="http://schemas.microsoft.com/office/drawing/2014/main" id="{755A02AC-62FD-A2D0-BAB8-87083EAF5812}"/>
              </a:ext>
            </a:extLst>
          </p:cNvPr>
          <p:cNvSpPr txBox="1"/>
          <p:nvPr/>
        </p:nvSpPr>
        <p:spPr>
          <a:xfrm>
            <a:off x="2971799" y="943153"/>
            <a:ext cx="11158387" cy="2145285"/>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7200" b="1" dirty="0" smtClean="0">
                <a:solidFill>
                  <a:schemeClr val="bg1"/>
                </a:solidFill>
                <a:latin typeface="Arial" panose="020B0604020202020204" pitchFamily="34" charset="0"/>
                <a:cs typeface="Arial" panose="020B0604020202020204" pitchFamily="34" charset="0"/>
              </a:rPr>
              <a:t>לוויינים ככלי לביצוע משימות </a:t>
            </a:r>
            <a:endParaRPr lang="he-IL" sz="7200" b="1" dirty="0">
              <a:solidFill>
                <a:schemeClr val="bg1"/>
              </a:solidFill>
              <a:latin typeface="Arial" panose="020B0604020202020204" pitchFamily="34" charset="0"/>
              <a:cs typeface="Arial" panose="020B0604020202020204" pitchFamily="34" charset="0"/>
            </a:endParaRPr>
          </a:p>
        </p:txBody>
      </p:sp>
      <p:pic>
        <p:nvPicPr>
          <p:cNvPr id="10" name="Picture 10" descr="Money Icon Flat #123045 - Free Icons Library"/>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2743923" y="6420460"/>
            <a:ext cx="2346599" cy="2346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 name="Picture 12" descr="Free Plant research Colored Outline Icon - Available in SVG, PNG, EPS, AI &amp;amp;  Icon fonts"/>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958410" y="7803941"/>
            <a:ext cx="2346600" cy="2346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אליפסה 4"/>
          <p:cNvSpPr/>
          <p:nvPr/>
        </p:nvSpPr>
        <p:spPr>
          <a:xfrm>
            <a:off x="3125770" y="6420460"/>
            <a:ext cx="2346599" cy="2203838"/>
          </a:xfrm>
          <a:prstGeom prst="ellipse">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תמונה 2"/>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425969" y="6649279"/>
            <a:ext cx="1746200" cy="1746200"/>
          </a:xfrm>
          <a:prstGeom prst="rect">
            <a:avLst/>
          </a:prstGeom>
        </p:spPr>
      </p:pic>
      <p:pic>
        <p:nvPicPr>
          <p:cNvPr id="21" name="Picture 4"/>
          <p:cNvPicPr>
            <a:picLocks noChangeAspect="1"/>
          </p:cNvPicPr>
          <p:nvPr/>
        </p:nvPicPr>
        <p:blipFill>
          <a:blip r:embed="rId12">
            <a:clrChange>
              <a:clrFrom>
                <a:srgbClr val="FFFFFF"/>
              </a:clrFrom>
              <a:clrTo>
                <a:srgbClr val="FFFFFF">
                  <a:alpha val="0"/>
                </a:srgbClr>
              </a:clrTo>
            </a:clrChange>
          </a:blip>
          <a:stretch>
            <a:fillRect/>
          </a:stretch>
        </p:blipFill>
        <p:spPr>
          <a:xfrm>
            <a:off x="6969225" y="2983500"/>
            <a:ext cx="4333715" cy="4320000"/>
          </a:xfrm>
          <a:prstGeom prst="rect">
            <a:avLst/>
          </a:prstGeom>
        </p:spPr>
      </p:pic>
    </p:spTree>
    <p:extLst>
      <p:ext uri="{BB962C8B-B14F-4D97-AF65-F5344CB8AC3E}">
        <p14:creationId xmlns:p14="http://schemas.microsoft.com/office/powerpoint/2010/main" val="1980452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15360"/>
          <a:stretch>
            <a:fillRect/>
          </a:stretch>
        </p:blipFill>
        <p:spPr>
          <a:xfrm>
            <a:off x="-7918" y="-22551"/>
            <a:ext cx="18288000" cy="10287000"/>
          </a:xfrm>
          <a:prstGeom prst="rect">
            <a:avLst/>
          </a:prstGeom>
        </p:spPr>
      </p:pic>
      <p:grpSp>
        <p:nvGrpSpPr>
          <p:cNvPr id="15" name="קבוצה 11">
            <a:extLst>
              <a:ext uri="{FF2B5EF4-FFF2-40B4-BE49-F238E27FC236}">
                <a16:creationId xmlns:a16="http://schemas.microsoft.com/office/drawing/2014/main" id="{4E0DB0AC-3549-0C15-4C5F-ABC4855F6EB1}"/>
              </a:ext>
            </a:extLst>
          </p:cNvPr>
          <p:cNvGrpSpPr/>
          <p:nvPr/>
        </p:nvGrpSpPr>
        <p:grpSpPr>
          <a:xfrm>
            <a:off x="1295400" y="276089"/>
            <a:ext cx="15621000" cy="851061"/>
            <a:chOff x="1301234" y="59705"/>
            <a:chExt cx="10506398" cy="537190"/>
          </a:xfrm>
        </p:grpSpPr>
        <p:pic>
          <p:nvPicPr>
            <p:cNvPr id="16" name="תמונה 12" descr="תמונה שמכילה לוגו&#10;&#10;התיאור נוצר באופן אוטומטי">
              <a:extLst>
                <a:ext uri="{FF2B5EF4-FFF2-40B4-BE49-F238E27FC236}">
                  <a16:creationId xmlns:a16="http://schemas.microsoft.com/office/drawing/2014/main" id="{B9388856-CE65-DB27-DD73-5EA83625A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234" y="104240"/>
              <a:ext cx="1467824" cy="448121"/>
            </a:xfrm>
            <a:prstGeom prst="rect">
              <a:avLst/>
            </a:prstGeom>
          </p:spPr>
        </p:pic>
        <p:pic>
          <p:nvPicPr>
            <p:cNvPr id="17" name="תמונה 13" descr="תמונה שמכילה טקסט&#10;&#10;התיאור נוצר באופן אוטומטי">
              <a:extLst>
                <a:ext uri="{FF2B5EF4-FFF2-40B4-BE49-F238E27FC236}">
                  <a16:creationId xmlns:a16="http://schemas.microsoft.com/office/drawing/2014/main" id="{97C4CE02-946C-B435-2047-08CE3ED5C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046" y="59705"/>
              <a:ext cx="1259617" cy="537190"/>
            </a:xfrm>
            <a:prstGeom prst="rect">
              <a:avLst/>
            </a:prstGeom>
          </p:spPr>
        </p:pic>
        <p:pic>
          <p:nvPicPr>
            <p:cNvPr id="18" name="תמונה 14" descr="תמונה שמכילה טקסט&#10;&#10;התיאור נוצר באופן אוטומטי">
              <a:extLst>
                <a:ext uri="{FF2B5EF4-FFF2-40B4-BE49-F238E27FC236}">
                  <a16:creationId xmlns:a16="http://schemas.microsoft.com/office/drawing/2014/main" id="{16FCFAE2-9905-C716-3A23-88B8076C8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357" y="104240"/>
              <a:ext cx="2006275" cy="448121"/>
            </a:xfrm>
            <a:prstGeom prst="rect">
              <a:avLst/>
            </a:prstGeom>
          </p:spPr>
        </p:pic>
        <p:pic>
          <p:nvPicPr>
            <p:cNvPr id="19" name="תמונה 15" descr="תמונה שמכילה לוגו&#10;&#10;התיאור נוצר באופן אוטומטי">
              <a:extLst>
                <a:ext uri="{FF2B5EF4-FFF2-40B4-BE49-F238E27FC236}">
                  <a16:creationId xmlns:a16="http://schemas.microsoft.com/office/drawing/2014/main" id="{6327F93F-B4DC-F55A-8A50-502967003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6752" y="104240"/>
              <a:ext cx="1879600" cy="448121"/>
            </a:xfrm>
            <a:prstGeom prst="rect">
              <a:avLst/>
            </a:prstGeom>
          </p:spPr>
        </p:pic>
      </p:grpSp>
      <p:sp>
        <p:nvSpPr>
          <p:cNvPr id="9" name="כותרת 3">
            <a:extLst>
              <a:ext uri="{FF2B5EF4-FFF2-40B4-BE49-F238E27FC236}">
                <a16:creationId xmlns:a16="http://schemas.microsoft.com/office/drawing/2014/main" id="{755A02AC-62FD-A2D0-BAB8-87083EAF5812}"/>
              </a:ext>
            </a:extLst>
          </p:cNvPr>
          <p:cNvSpPr txBox="1"/>
          <p:nvPr/>
        </p:nvSpPr>
        <p:spPr>
          <a:xfrm>
            <a:off x="1706582" y="1487832"/>
            <a:ext cx="14859001" cy="2145285"/>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lvl="0">
              <a:spcAft>
                <a:spcPct val="0"/>
              </a:spcAft>
              <a:tabLst>
                <a:tab pos="457200" algn="l"/>
              </a:tabLst>
            </a:pPr>
            <a:r>
              <a:rPr lang="he-IL" sz="7200" b="1" dirty="0">
                <a:solidFill>
                  <a:schemeClr val="bg1"/>
                </a:solidFill>
                <a:latin typeface="Arial" panose="020B0604020202020204" pitchFamily="34" charset="0"/>
                <a:cs typeface="Arial" panose="020B0604020202020204" pitchFamily="34" charset="0"/>
              </a:rPr>
              <a:t>שימושים מרכזיים של </a:t>
            </a:r>
            <a:r>
              <a:rPr lang="he-IL" sz="7200" b="1" dirty="0" smtClean="0">
                <a:solidFill>
                  <a:schemeClr val="bg1"/>
                </a:solidFill>
                <a:latin typeface="Arial" panose="020B0604020202020204" pitchFamily="34" charset="0"/>
                <a:cs typeface="Arial" panose="020B0604020202020204" pitchFamily="34" charset="0"/>
              </a:rPr>
              <a:t>לוויינים וחלליות</a:t>
            </a:r>
            <a:endParaRPr lang="he-IL" sz="7200" b="1" dirty="0">
              <a:solidFill>
                <a:schemeClr val="bg1"/>
              </a:solidFill>
              <a:latin typeface="Arial" panose="020B0604020202020204" pitchFamily="34" charset="0"/>
              <a:cs typeface="Arial" panose="020B0604020202020204" pitchFamily="34" charset="0"/>
            </a:endParaRPr>
          </a:p>
        </p:txBody>
      </p:sp>
      <p:sp>
        <p:nvSpPr>
          <p:cNvPr id="3" name="מלבן 2"/>
          <p:cNvSpPr/>
          <p:nvPr/>
        </p:nvSpPr>
        <p:spPr>
          <a:xfrm>
            <a:off x="6726156" y="7401461"/>
            <a:ext cx="2850506" cy="1323439"/>
          </a:xfrm>
          <a:prstGeom prst="rect">
            <a:avLst/>
          </a:prstGeom>
        </p:spPr>
        <p:txBody>
          <a:bodyPr wrap="square">
            <a:spAutoFit/>
          </a:bodyPr>
          <a:lstStyle/>
          <a:p>
            <a:pPr marR="0" lvl="0" algn="ctr" rtl="1">
              <a:spcAft>
                <a:spcPct val="0"/>
              </a:spcAft>
              <a:tabLst>
                <a:tab pos="457200" algn="l"/>
              </a:tabLst>
            </a:pPr>
            <a:r>
              <a:rPr lang="he-IL" sz="4000" b="1" dirty="0" smtClean="0">
                <a:solidFill>
                  <a:schemeClr val="bg1"/>
                </a:solidFill>
                <a:latin typeface="Arial" panose="020B0604020202020204" pitchFamily="34" charset="0"/>
              </a:rPr>
              <a:t>אסטרונומיה </a:t>
            </a:r>
            <a:br>
              <a:rPr lang="he-IL" sz="4000" b="1" dirty="0" smtClean="0">
                <a:solidFill>
                  <a:schemeClr val="bg1"/>
                </a:solidFill>
                <a:latin typeface="Arial" panose="020B0604020202020204" pitchFamily="34" charset="0"/>
              </a:rPr>
            </a:br>
            <a:r>
              <a:rPr lang="he-IL" sz="4000" b="1" dirty="0" smtClean="0">
                <a:solidFill>
                  <a:schemeClr val="bg1"/>
                </a:solidFill>
                <a:latin typeface="Arial" panose="020B0604020202020204" pitchFamily="34" charset="0"/>
              </a:rPr>
              <a:t>וחקר החלל</a:t>
            </a:r>
            <a:endParaRPr lang="he-IL" sz="4000" b="1" dirty="0">
              <a:solidFill>
                <a:schemeClr val="bg1"/>
              </a:solidFill>
              <a:latin typeface="Arial" panose="020B0604020202020204" pitchFamily="34" charset="0"/>
            </a:endParaRPr>
          </a:p>
        </p:txBody>
      </p:sp>
      <p:sp>
        <p:nvSpPr>
          <p:cNvPr id="10" name="Block Arc 14">
            <a:extLst>
              <a:ext uri="{FF2B5EF4-FFF2-40B4-BE49-F238E27FC236}">
                <a16:creationId xmlns:a16="http://schemas.microsoft.com/office/drawing/2014/main" id="{F84CC100-88A8-4E3E-8091-D49E44C308ED}"/>
              </a:ext>
            </a:extLst>
          </p:cNvPr>
          <p:cNvSpPr/>
          <p:nvPr/>
        </p:nvSpPr>
        <p:spPr>
          <a:xfrm rot="16200000">
            <a:off x="4493142" y="5131614"/>
            <a:ext cx="1258517" cy="162095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6">
              <a:lumMod val="75000"/>
            </a:schemeClr>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grpSp>
        <p:nvGrpSpPr>
          <p:cNvPr id="24" name="Google Shape;550;p36"/>
          <p:cNvGrpSpPr/>
          <p:nvPr/>
        </p:nvGrpSpPr>
        <p:grpSpPr>
          <a:xfrm>
            <a:off x="7338789" y="5229100"/>
            <a:ext cx="1665204" cy="1239032"/>
            <a:chOff x="6643075" y="3664250"/>
            <a:chExt cx="407950" cy="407975"/>
          </a:xfrm>
          <a:solidFill>
            <a:schemeClr val="accent6">
              <a:lumMod val="75000"/>
            </a:schemeClr>
          </a:solidFill>
        </p:grpSpPr>
        <p:sp>
          <p:nvSpPr>
            <p:cNvPr id="25" name="Google Shape;551;p36"/>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552;p36"/>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7" name="Google Shape;355;p36"/>
          <p:cNvSpPr/>
          <p:nvPr/>
        </p:nvSpPr>
        <p:spPr>
          <a:xfrm>
            <a:off x="13173001" y="5312833"/>
            <a:ext cx="979454" cy="104205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solidFill>
            <a:schemeClr val="accent6">
              <a:lumMod val="75000"/>
            </a:schemeClr>
          </a:solid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701;p36"/>
          <p:cNvGrpSpPr/>
          <p:nvPr/>
        </p:nvGrpSpPr>
        <p:grpSpPr>
          <a:xfrm>
            <a:off x="15371197" y="5364206"/>
            <a:ext cx="1502973" cy="895796"/>
            <a:chOff x="3269900" y="3064500"/>
            <a:chExt cx="432325" cy="263075"/>
          </a:xfrm>
          <a:solidFill>
            <a:schemeClr val="accent6">
              <a:lumMod val="75000"/>
            </a:schemeClr>
          </a:solidFill>
        </p:grpSpPr>
        <p:sp>
          <p:nvSpPr>
            <p:cNvPr id="30" name="Google Shape;702;p36"/>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03;p36"/>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4;p36"/>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19;p36"/>
          <p:cNvGrpSpPr/>
          <p:nvPr/>
        </p:nvGrpSpPr>
        <p:grpSpPr>
          <a:xfrm>
            <a:off x="1936198" y="5312829"/>
            <a:ext cx="1156986" cy="1248445"/>
            <a:chOff x="2635450" y="4321225"/>
            <a:chExt cx="368400" cy="466425"/>
          </a:xfrm>
          <a:solidFill>
            <a:schemeClr val="accent6">
              <a:lumMod val="75000"/>
            </a:schemeClr>
          </a:solidFill>
        </p:grpSpPr>
        <p:sp>
          <p:nvSpPr>
            <p:cNvPr id="34" name="Google Shape;720;p36"/>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1;p36"/>
            <p:cNvSpPr/>
            <p:nvPr/>
          </p:nvSpPr>
          <p:spPr>
            <a:xfrm>
              <a:off x="2819350" y="4321225"/>
              <a:ext cx="25" cy="347075"/>
            </a:xfrm>
            <a:custGeom>
              <a:avLst/>
              <a:gdLst/>
              <a:ahLst/>
              <a:cxnLst/>
              <a:rect l="l" t="t" r="r" b="b"/>
              <a:pathLst>
                <a:path w="1" h="13883" fill="none" extrusionOk="0">
                  <a:moveTo>
                    <a:pt x="0" y="13883"/>
                  </a:moveTo>
                  <a:lnTo>
                    <a:pt x="0" y="0"/>
                  </a:lnTo>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2;p36"/>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3;p36"/>
            <p:cNvSpPr/>
            <p:nvPr/>
          </p:nvSpPr>
          <p:spPr>
            <a:xfrm>
              <a:off x="2850400" y="4372975"/>
              <a:ext cx="54825" cy="54825"/>
            </a:xfrm>
            <a:custGeom>
              <a:avLst/>
              <a:gdLst/>
              <a:ahLst/>
              <a:cxnLst/>
              <a:rect l="l" t="t" r="r" b="b"/>
              <a:pathLst>
                <a:path w="2193" h="2193" fill="none" extrusionOk="0">
                  <a:moveTo>
                    <a:pt x="2192" y="0"/>
                  </a:moveTo>
                  <a:lnTo>
                    <a:pt x="0" y="2192"/>
                  </a:lnTo>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4;p36"/>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5;p36"/>
            <p:cNvSpPr/>
            <p:nvPr/>
          </p:nvSpPr>
          <p:spPr>
            <a:xfrm>
              <a:off x="2696350" y="4479525"/>
              <a:ext cx="87100" cy="87100"/>
            </a:xfrm>
            <a:custGeom>
              <a:avLst/>
              <a:gdLst/>
              <a:ahLst/>
              <a:cxnLst/>
              <a:rect l="l" t="t" r="r" b="b"/>
              <a:pathLst>
                <a:path w="3484" h="3484" fill="none" extrusionOk="0">
                  <a:moveTo>
                    <a:pt x="0" y="1"/>
                  </a:moveTo>
                  <a:lnTo>
                    <a:pt x="3483" y="3483"/>
                  </a:lnTo>
                </a:path>
              </a:pathLst>
            </a:custGeom>
            <a:grpFill/>
            <a:ln w="7620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מלבן 4"/>
          <p:cNvSpPr/>
          <p:nvPr/>
        </p:nvSpPr>
        <p:spPr>
          <a:xfrm>
            <a:off x="15154720" y="7429200"/>
            <a:ext cx="1866857" cy="707886"/>
          </a:xfrm>
          <a:prstGeom prst="rect">
            <a:avLst/>
          </a:prstGeom>
        </p:spPr>
        <p:txBody>
          <a:bodyPr wrap="square">
            <a:spAutoFit/>
          </a:bodyPr>
          <a:lstStyle/>
          <a:p>
            <a:pPr algn="ctr" rtl="1"/>
            <a:r>
              <a:rPr lang="he-IL" sz="4000" b="1" dirty="0">
                <a:solidFill>
                  <a:schemeClr val="bg1"/>
                </a:solidFill>
              </a:rPr>
              <a:t>תצפית</a:t>
            </a:r>
          </a:p>
        </p:txBody>
      </p:sp>
      <p:sp>
        <p:nvSpPr>
          <p:cNvPr id="8" name="TextBox 7"/>
          <p:cNvSpPr txBox="1"/>
          <p:nvPr/>
        </p:nvSpPr>
        <p:spPr>
          <a:xfrm>
            <a:off x="12915417" y="7429200"/>
            <a:ext cx="1600200" cy="707886"/>
          </a:xfrm>
          <a:prstGeom prst="rect">
            <a:avLst/>
          </a:prstGeom>
          <a:noFill/>
        </p:spPr>
        <p:txBody>
          <a:bodyPr wrap="square" rtlCol="1">
            <a:spAutoFit/>
          </a:bodyPr>
          <a:lstStyle/>
          <a:p>
            <a:pPr algn="ctr"/>
            <a:r>
              <a:rPr lang="en-US" sz="4000" b="1" dirty="0" smtClean="0">
                <a:solidFill>
                  <a:schemeClr val="bg1"/>
                </a:solidFill>
              </a:rPr>
              <a:t>GPS</a:t>
            </a:r>
            <a:endParaRPr lang="he-IL" sz="4000" b="1" dirty="0">
              <a:solidFill>
                <a:schemeClr val="bg1"/>
              </a:solidFill>
            </a:endParaRPr>
          </a:p>
        </p:txBody>
      </p:sp>
      <p:sp>
        <p:nvSpPr>
          <p:cNvPr id="41" name="מלבן 40"/>
          <p:cNvSpPr/>
          <p:nvPr/>
        </p:nvSpPr>
        <p:spPr>
          <a:xfrm>
            <a:off x="1661090" y="7401461"/>
            <a:ext cx="1830950" cy="707886"/>
          </a:xfrm>
          <a:prstGeom prst="rect">
            <a:avLst/>
          </a:prstGeom>
        </p:spPr>
        <p:txBody>
          <a:bodyPr wrap="none">
            <a:spAutoFit/>
          </a:bodyPr>
          <a:lstStyle/>
          <a:p>
            <a:pPr marR="0" lvl="0" algn="ctr" rtl="1">
              <a:spcAft>
                <a:spcPct val="0"/>
              </a:spcAft>
              <a:tabLst>
                <a:tab pos="457200" algn="l"/>
              </a:tabLst>
            </a:pPr>
            <a:r>
              <a:rPr lang="he-IL" sz="4000" b="1" dirty="0">
                <a:solidFill>
                  <a:schemeClr val="bg1"/>
                </a:solidFill>
                <a:latin typeface="Arial" panose="020B0604020202020204" pitchFamily="34" charset="0"/>
              </a:rPr>
              <a:t>חקלאות</a:t>
            </a:r>
          </a:p>
        </p:txBody>
      </p:sp>
      <p:sp>
        <p:nvSpPr>
          <p:cNvPr id="42" name="מלבן 41"/>
          <p:cNvSpPr/>
          <p:nvPr/>
        </p:nvSpPr>
        <p:spPr>
          <a:xfrm>
            <a:off x="4066986" y="7401461"/>
            <a:ext cx="2084224" cy="1323439"/>
          </a:xfrm>
          <a:prstGeom prst="rect">
            <a:avLst/>
          </a:prstGeom>
        </p:spPr>
        <p:txBody>
          <a:bodyPr wrap="none">
            <a:spAutoFit/>
          </a:bodyPr>
          <a:lstStyle/>
          <a:p>
            <a:pPr marR="0" lvl="0" algn="ctr" rtl="1">
              <a:spcAft>
                <a:spcPct val="0"/>
              </a:spcAft>
              <a:tabLst>
                <a:tab pos="457200" algn="l"/>
              </a:tabLst>
            </a:pPr>
            <a:r>
              <a:rPr lang="he-IL" sz="4000" b="1" dirty="0">
                <a:solidFill>
                  <a:schemeClr val="bg1"/>
                </a:solidFill>
                <a:latin typeface="Arial" panose="020B0604020202020204" pitchFamily="34" charset="0"/>
              </a:rPr>
              <a:t>תקשורת </a:t>
            </a:r>
            <a:r>
              <a:rPr lang="he-IL" sz="4000" b="1" dirty="0" smtClean="0">
                <a:solidFill>
                  <a:schemeClr val="bg1"/>
                </a:solidFill>
                <a:latin typeface="Arial" panose="020B0604020202020204" pitchFamily="34" charset="0"/>
              </a:rPr>
              <a:t/>
            </a:r>
            <a:br>
              <a:rPr lang="he-IL" sz="4000" b="1" dirty="0" smtClean="0">
                <a:solidFill>
                  <a:schemeClr val="bg1"/>
                </a:solidFill>
                <a:latin typeface="Arial" panose="020B0604020202020204" pitchFamily="34" charset="0"/>
              </a:rPr>
            </a:br>
            <a:r>
              <a:rPr lang="he-IL" sz="4000" b="1" dirty="0" smtClean="0">
                <a:solidFill>
                  <a:schemeClr val="bg1"/>
                </a:solidFill>
                <a:latin typeface="Arial" panose="020B0604020202020204" pitchFamily="34" charset="0"/>
              </a:rPr>
              <a:t>ואינטרנט</a:t>
            </a:r>
            <a:endParaRPr lang="he-IL" sz="4000" b="1" dirty="0">
              <a:solidFill>
                <a:schemeClr val="bg1"/>
              </a:solidFill>
              <a:latin typeface="Arial" panose="020B0604020202020204" pitchFamily="34" charset="0"/>
            </a:endParaRPr>
          </a:p>
        </p:txBody>
      </p:sp>
      <p:sp>
        <p:nvSpPr>
          <p:cNvPr id="43" name="מלבן 42"/>
          <p:cNvSpPr/>
          <p:nvPr/>
        </p:nvSpPr>
        <p:spPr>
          <a:xfrm>
            <a:off x="9752158" y="7340095"/>
            <a:ext cx="2735043" cy="1323439"/>
          </a:xfrm>
          <a:prstGeom prst="rect">
            <a:avLst/>
          </a:prstGeom>
        </p:spPr>
        <p:txBody>
          <a:bodyPr wrap="none">
            <a:spAutoFit/>
          </a:bodyPr>
          <a:lstStyle/>
          <a:p>
            <a:pPr marR="0" lvl="0" algn="ctr" rtl="1">
              <a:spcAft>
                <a:spcPct val="0"/>
              </a:spcAft>
              <a:tabLst>
                <a:tab pos="457200" algn="l"/>
              </a:tabLst>
            </a:pPr>
            <a:r>
              <a:rPr lang="he-IL" sz="4000" b="1" dirty="0">
                <a:solidFill>
                  <a:schemeClr val="bg1"/>
                </a:solidFill>
                <a:latin typeface="Arial" panose="020B0604020202020204" pitchFamily="34" charset="0"/>
              </a:rPr>
              <a:t>מזג אוויר </a:t>
            </a:r>
            <a:r>
              <a:rPr lang="he-IL" sz="4000" b="1" dirty="0" smtClean="0">
                <a:solidFill>
                  <a:schemeClr val="bg1"/>
                </a:solidFill>
                <a:latin typeface="Arial" panose="020B0604020202020204" pitchFamily="34" charset="0"/>
              </a:rPr>
              <a:t/>
            </a:r>
            <a:br>
              <a:rPr lang="he-IL" sz="4000" b="1" dirty="0" smtClean="0">
                <a:solidFill>
                  <a:schemeClr val="bg1"/>
                </a:solidFill>
                <a:latin typeface="Arial" panose="020B0604020202020204" pitchFamily="34" charset="0"/>
              </a:rPr>
            </a:br>
            <a:r>
              <a:rPr lang="he-IL" sz="4000" b="1" dirty="0" smtClean="0">
                <a:solidFill>
                  <a:schemeClr val="bg1"/>
                </a:solidFill>
                <a:latin typeface="Arial" panose="020B0604020202020204" pitchFamily="34" charset="0"/>
              </a:rPr>
              <a:t>וחקר </a:t>
            </a:r>
            <a:r>
              <a:rPr lang="he-IL" sz="4000" b="1" dirty="0">
                <a:solidFill>
                  <a:schemeClr val="bg1"/>
                </a:solidFill>
                <a:latin typeface="Arial" panose="020B0604020202020204" pitchFamily="34" charset="0"/>
              </a:rPr>
              <a:t>כדה"א</a:t>
            </a:r>
          </a:p>
        </p:txBody>
      </p:sp>
      <p:sp>
        <p:nvSpPr>
          <p:cNvPr id="44" name="Rectangle 23">
            <a:extLst>
              <a:ext uri="{FF2B5EF4-FFF2-40B4-BE49-F238E27FC236}">
                <a16:creationId xmlns:a16="http://schemas.microsoft.com/office/drawing/2014/main" id="{D1D013BE-5839-41BC-BC72-D7D6A426C477}"/>
              </a:ext>
            </a:extLst>
          </p:cNvPr>
          <p:cNvSpPr/>
          <p:nvPr/>
        </p:nvSpPr>
        <p:spPr>
          <a:xfrm>
            <a:off x="10409904" y="5312832"/>
            <a:ext cx="1544355" cy="1089087"/>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46" name="מחבר ישר 45"/>
          <p:cNvCxnSpPr/>
          <p:nvPr/>
        </p:nvCxnSpPr>
        <p:spPr>
          <a:xfrm>
            <a:off x="15371197" y="7124700"/>
            <a:ext cx="1545203" cy="0"/>
          </a:xfrm>
          <a:prstGeom prst="line">
            <a:avLst/>
          </a:prstGeom>
          <a:ln w="76200" cap="flat" cmpd="sng" algn="ctr">
            <a:solidFill>
              <a:schemeClr val="accent6">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מחבר ישר 46"/>
          <p:cNvCxnSpPr/>
          <p:nvPr/>
        </p:nvCxnSpPr>
        <p:spPr>
          <a:xfrm>
            <a:off x="12970414" y="7124700"/>
            <a:ext cx="1545203" cy="0"/>
          </a:xfrm>
          <a:prstGeom prst="line">
            <a:avLst/>
          </a:prstGeom>
          <a:ln w="76200" cap="flat" cmpd="sng" algn="ctr">
            <a:solidFill>
              <a:schemeClr val="accent6">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מחבר ישר 47"/>
          <p:cNvCxnSpPr/>
          <p:nvPr/>
        </p:nvCxnSpPr>
        <p:spPr>
          <a:xfrm>
            <a:off x="10347077" y="7123091"/>
            <a:ext cx="1545203" cy="0"/>
          </a:xfrm>
          <a:prstGeom prst="line">
            <a:avLst/>
          </a:prstGeom>
          <a:ln w="76200" cap="flat" cmpd="sng" algn="ctr">
            <a:solidFill>
              <a:schemeClr val="accent6">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מחבר ישר 48"/>
          <p:cNvCxnSpPr/>
          <p:nvPr/>
        </p:nvCxnSpPr>
        <p:spPr>
          <a:xfrm>
            <a:off x="7458790" y="7123091"/>
            <a:ext cx="1545203" cy="0"/>
          </a:xfrm>
          <a:prstGeom prst="line">
            <a:avLst/>
          </a:prstGeom>
          <a:ln w="76200" cap="flat" cmpd="sng" algn="ctr">
            <a:solidFill>
              <a:schemeClr val="accent6">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מחבר ישר 49"/>
          <p:cNvCxnSpPr/>
          <p:nvPr/>
        </p:nvCxnSpPr>
        <p:spPr>
          <a:xfrm>
            <a:off x="4311925" y="7123091"/>
            <a:ext cx="1545203" cy="0"/>
          </a:xfrm>
          <a:prstGeom prst="line">
            <a:avLst/>
          </a:prstGeom>
          <a:ln w="76200" cap="flat" cmpd="sng" algn="ctr">
            <a:solidFill>
              <a:schemeClr val="accent6">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מחבר ישר 50"/>
          <p:cNvCxnSpPr/>
          <p:nvPr/>
        </p:nvCxnSpPr>
        <p:spPr>
          <a:xfrm>
            <a:off x="1689563" y="7123091"/>
            <a:ext cx="1545203" cy="0"/>
          </a:xfrm>
          <a:prstGeom prst="line">
            <a:avLst/>
          </a:prstGeom>
          <a:ln w="76200" cap="flat" cmpd="sng" algn="ctr">
            <a:solidFill>
              <a:schemeClr val="accent6">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376819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E57E9BF600BB449B19E0813660361A" ma:contentTypeVersion="16" ma:contentTypeDescription="Create a new document." ma:contentTypeScope="" ma:versionID="fe67ad14c6b17576ce1a8c8cc7dce626">
  <xsd:schema xmlns:xsd="http://www.w3.org/2001/XMLSchema" xmlns:xs="http://www.w3.org/2001/XMLSchema" xmlns:p="http://schemas.microsoft.com/office/2006/metadata/properties" xmlns:ns2="623470b9-28e3-47e9-923d-bec5c2c2ca91" xmlns:ns3="1d9918d7-2c61-4842-b7c7-8aa8d300ed15" targetNamespace="http://schemas.microsoft.com/office/2006/metadata/properties" ma:root="true" ma:fieldsID="095a1809bc23d37eee45d8b3665bb1d9" ns2:_="" ns3:_="">
    <xsd:import namespace="623470b9-28e3-47e9-923d-bec5c2c2ca91"/>
    <xsd:import namespace="1d9918d7-2c61-4842-b7c7-8aa8d300ed1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3470b9-28e3-47e9-923d-bec5c2c2ca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420cf47-2a0a-4a53-8f89-ab9c596d8f0a}" ma:internalName="TaxCatchAll" ma:showField="CatchAllData" ma:web="623470b9-28e3-47e9-923d-bec5c2c2ca9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d9918d7-2c61-4842-b7c7-8aa8d300ed1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4c68818-d1a6-4bee-b26f-e6328dfa7def"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EE557B-D6F9-4ED1-AA21-4ACDC6F3ED22}"/>
</file>

<file path=customXml/itemProps2.xml><?xml version="1.0" encoding="utf-8"?>
<ds:datastoreItem xmlns:ds="http://schemas.openxmlformats.org/officeDocument/2006/customXml" ds:itemID="{B03D9620-4D7D-4424-9E0A-894A84C40F15}"/>
</file>

<file path=docProps/app.xml><?xml version="1.0" encoding="utf-8"?>
<Properties xmlns="http://schemas.openxmlformats.org/officeDocument/2006/extended-properties" xmlns:vt="http://schemas.openxmlformats.org/officeDocument/2006/docPropsVTypes">
  <TotalTime>812</TotalTime>
  <Words>2391</Words>
  <Application>Microsoft Office PowerPoint</Application>
  <PresentationFormat>Custom</PresentationFormat>
  <Paragraphs>212</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Times New Roman</vt:lpstr>
      <vt:lpstr>Arial</vt:lpstr>
      <vt:lpstr>맑은 고딕</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בראשית 1</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אירועי על חלל - התעשייה האווירית</dc:title>
  <dc:creator>Rebecca Yoffe | SpaceIL;Neta Radi</dc:creator>
  <cp:lastModifiedBy>Neta Radi MTH</cp:lastModifiedBy>
  <cp:revision>127</cp:revision>
  <dcterms:created xsi:type="dcterms:W3CDTF">2006-08-16T00:00:00Z</dcterms:created>
  <dcterms:modified xsi:type="dcterms:W3CDTF">2023-04-17T12:35:38Z</dcterms:modified>
  <dc:identifier>DAFc-rGNzks</dc:identifier>
</cp:coreProperties>
</file>